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rWc71eRZvIM7tmLQXBlQ3Cx00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50EDAE-C0F4-4124-ABF2-6B34A9EF1D59}">
  <a:tblStyle styleId="{F150EDAE-C0F4-4124-ABF2-6B34A9EF1D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41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r>
              <a:rPr lang="ko-KR" sz="1400" b="1" dirty="0"/>
              <a:t>수도권</a:t>
            </a:r>
            <a:r>
              <a:rPr lang="en-US" sz="1400" b="1" dirty="0"/>
              <a:t>-</a:t>
            </a:r>
            <a:r>
              <a:rPr lang="ko-KR" sz="1400" b="1" dirty="0"/>
              <a:t>지방 인구변화</a:t>
            </a:r>
            <a:r>
              <a:rPr lang="en-US" sz="1050" b="1" dirty="0"/>
              <a:t>(</a:t>
            </a:r>
            <a:r>
              <a:rPr lang="ko-KR" sz="1050" b="1" dirty="0"/>
              <a:t>단위</a:t>
            </a:r>
            <a:r>
              <a:rPr lang="en-US" sz="1050" b="1" dirty="0"/>
              <a:t>:</a:t>
            </a:r>
            <a:r>
              <a:rPr lang="ko-KR" sz="1050" b="1" dirty="0"/>
              <a:t> 만명</a:t>
            </a:r>
            <a:r>
              <a:rPr lang="en-US" sz="105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수도권</c:v>
                </c:pt>
              </c:strCache>
            </c:strRef>
          </c:tx>
          <c:spPr>
            <a:solidFill>
              <a:srgbClr val="03509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0926810539862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CE-FE4C-8AFC-9FD4AFBDA866}"/>
                </c:ext>
              </c:extLst>
            </c:dLbl>
            <c:dLbl>
              <c:idx val="1"/>
              <c:layout>
                <c:manualLayout>
                  <c:x val="0"/>
                  <c:y val="1.674144843188982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CE-FE4C-8AFC-9FD4AFBDA866}"/>
                </c:ext>
              </c:extLst>
            </c:dLbl>
            <c:dLbl>
              <c:idx val="2"/>
              <c:layout>
                <c:manualLayout>
                  <c:x val="-1.3039682835436815E-16"/>
                  <c:y val="2.092681053986223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CE-FE4C-8AFC-9FD4AFBDA8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2596</c:v>
                </c:pt>
                <c:pt idx="1">
                  <c:v>2648</c:v>
                </c:pt>
                <c:pt idx="2">
                  <c:v>2615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5-CE45-9704-B667418928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지방</c:v>
                </c:pt>
              </c:strCache>
            </c:strRef>
          </c:tx>
          <c:spPr>
            <a:solidFill>
              <a:srgbClr val="F7691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112636438708536E-3"/>
                  <c:y val="2.92975347558071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CE-FE4C-8AFC-9FD4AFBDA866}"/>
                </c:ext>
              </c:extLst>
            </c:dLbl>
            <c:dLbl>
              <c:idx val="1"/>
              <c:layout>
                <c:manualLayout>
                  <c:x val="-6.5198414177184075E-17"/>
                  <c:y val="1.674144843188982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CE-FE4C-8AFC-9FD4AFBDA866}"/>
                </c:ext>
              </c:extLst>
            </c:dLbl>
            <c:dLbl>
              <c:idx val="2"/>
              <c:layout>
                <c:manualLayout>
                  <c:x val="0"/>
                  <c:y val="2.0926810539862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CE-FE4C-8AFC-9FD4AFBDA8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2582</c:v>
                </c:pt>
                <c:pt idx="1">
                  <c:v>2545</c:v>
                </c:pt>
                <c:pt idx="2">
                  <c:v>2471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CE-FE4C-8AFC-9FD4AFBDA8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0693664"/>
        <c:axId val="889064992"/>
      </c:barChart>
      <c:catAx>
        <c:axId val="71069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R"/>
          </a:p>
        </c:txPr>
        <c:crossAx val="889064992"/>
        <c:crosses val="autoZero"/>
        <c:auto val="1"/>
        <c:lblAlgn val="ctr"/>
        <c:lblOffset val="100"/>
        <c:noMultiLvlLbl val="0"/>
      </c:catAx>
      <c:valAx>
        <c:axId val="889064992"/>
        <c:scaling>
          <c:orientation val="minMax"/>
          <c:min val="245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106936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r>
              <a:rPr lang="ko-KR" altLang="en-US" sz="1400" b="1" dirty="0"/>
              <a:t>지역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별 </a:t>
            </a:r>
            <a:r>
              <a:rPr lang="ko-KR" altLang="en-US" sz="1400" b="1" dirty="0" err="1"/>
              <a:t>작은학교</a:t>
            </a:r>
            <a:r>
              <a:rPr lang="ko-KR" altLang="en-US" sz="1400" b="1" dirty="0"/>
              <a:t> 수 </a:t>
            </a:r>
            <a:r>
              <a:rPr lang="en-US" altLang="ko-KR" sz="1400" b="1" dirty="0"/>
              <a:t>Top5</a:t>
            </a:r>
            <a:r>
              <a:rPr lang="en-US" sz="1050" b="1" dirty="0"/>
              <a:t>(</a:t>
            </a:r>
            <a:r>
              <a:rPr lang="ko-KR" sz="1050" b="1" dirty="0"/>
              <a:t>단위</a:t>
            </a:r>
            <a:r>
              <a:rPr lang="en-US" sz="1050" b="1" dirty="0"/>
              <a:t>:</a:t>
            </a:r>
            <a:r>
              <a:rPr lang="ko-KR" sz="1050" b="1" dirty="0"/>
              <a:t> </a:t>
            </a:r>
            <a:r>
              <a:rPr lang="ko-KR" altLang="en-US" sz="1050" b="1" dirty="0"/>
              <a:t>개</a:t>
            </a:r>
            <a:r>
              <a:rPr lang="en-US" sz="105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3509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7691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BC-6548-A22E-5D8A10338C06}"/>
              </c:ext>
            </c:extLst>
          </c:dPt>
          <c:dLbls>
            <c:dLbl>
              <c:idx val="0"/>
              <c:layout>
                <c:manualLayout>
                  <c:x val="-1.550291850998406E-17"/>
                  <c:y val="2.0926810539862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BC-6548-A22E-5D8A10338C06}"/>
                </c:ext>
              </c:extLst>
            </c:dLbl>
            <c:dLbl>
              <c:idx val="1"/>
              <c:layout>
                <c:manualLayout>
                  <c:x val="0"/>
                  <c:y val="2.092681053986223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12-6A4B-B2C0-ACF3FE75D4B6}"/>
                </c:ext>
              </c:extLst>
            </c:dLbl>
            <c:dLbl>
              <c:idx val="2"/>
              <c:layout>
                <c:manualLayout>
                  <c:x val="0"/>
                  <c:y val="2.92975347558071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12-6A4B-B2C0-ACF3FE75D4B6}"/>
                </c:ext>
              </c:extLst>
            </c:dLbl>
            <c:dLbl>
              <c:idx val="3"/>
              <c:layout>
                <c:manualLayout>
                  <c:x val="-1.2402334807987248E-16"/>
                  <c:y val="2.0926810539862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12-6A4B-B2C0-ACF3FE75D4B6}"/>
                </c:ext>
              </c:extLst>
            </c:dLbl>
            <c:dLbl>
              <c:idx val="4"/>
              <c:layout>
                <c:manualLayout>
                  <c:x val="-1.2402334807987248E-16"/>
                  <c:y val="2.0926810539862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12-6A4B-B2C0-ACF3FE75D4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전라남도</c:v>
                </c:pt>
                <c:pt idx="1">
                  <c:v>경상북도</c:v>
                </c:pt>
                <c:pt idx="2">
                  <c:v>전라북도</c:v>
                </c:pt>
                <c:pt idx="3">
                  <c:v>충청남도</c:v>
                </c:pt>
                <c:pt idx="4">
                  <c:v>경상남도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250</c:v>
                </c:pt>
                <c:pt idx="1">
                  <c:v>234</c:v>
                </c:pt>
                <c:pt idx="2">
                  <c:v>210</c:v>
                </c:pt>
                <c:pt idx="3">
                  <c:v>195</c:v>
                </c:pt>
                <c:pt idx="4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BC-6548-A22E-5D8A10338C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0693664"/>
        <c:axId val="889064992"/>
      </c:barChart>
      <c:catAx>
        <c:axId val="71069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R"/>
          </a:p>
        </c:txPr>
        <c:crossAx val="889064992"/>
        <c:crosses val="autoZero"/>
        <c:auto val="1"/>
        <c:lblAlgn val="ctr"/>
        <c:lblOffset val="100"/>
        <c:noMultiLvlLbl val="0"/>
      </c:catAx>
      <c:valAx>
        <c:axId val="889064992"/>
        <c:scaling>
          <c:orientation val="minMax"/>
          <c:min val="18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106936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r>
              <a:rPr lang="ko-KR" altLang="en-US" sz="1200" b="1" dirty="0"/>
              <a:t>전남교육청이 우선적으로</a:t>
            </a:r>
            <a:endParaRPr lang="en-US" altLang="ko-KR" sz="1200" b="1" dirty="0"/>
          </a:p>
          <a:p>
            <a:pPr>
              <a:defRPr sz="1200"/>
            </a:pPr>
            <a:r>
              <a:rPr lang="ko-KR" altLang="en-US" sz="1200" b="1" dirty="0"/>
              <a:t>해결해야 하는 문제는 </a:t>
            </a:r>
            <a:r>
              <a:rPr lang="en-US" altLang="ko-KR" sz="1200" b="1" dirty="0"/>
              <a:t>‘</a:t>
            </a:r>
            <a:r>
              <a:rPr lang="ko-KR" altLang="en-US" sz="1200" b="1" dirty="0"/>
              <a:t>교육격차</a:t>
            </a:r>
            <a:r>
              <a:rPr lang="en-US" altLang="ko-KR" sz="1200" b="1" dirty="0"/>
              <a:t>’</a:t>
            </a:r>
            <a:r>
              <a:rPr lang="ko-KR" altLang="en-US" sz="1200" b="1" dirty="0"/>
              <a:t>이다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50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C2-8C44-8F70-D8B1B198830E}"/>
              </c:ext>
            </c:extLst>
          </c:dPt>
          <c:dPt>
            <c:idx val="1"/>
            <c:bubble3D val="0"/>
            <c:spPr>
              <a:solidFill>
                <a:srgbClr val="F7691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C2-8C44-8F70-D8B1B198830E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C2-8C44-8F70-D8B1B198830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1C2E270-3948-F645-B0E4-4790F5B50992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C2-8C44-8F70-D8B1B198830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AD830-2BF7-564E-A312-62A3ED40C1FD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BC2-8C44-8F70-D8B1B198830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CBEDE84-6F3D-6543-9AF7-7419FC864749}" type="VALUE">
                      <a:rPr lang="en-US" altLang="ko-KR" b="0"/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C2-8C44-8F70-D8B1B19883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도민/학부모</c:v>
                </c:pt>
                <c:pt idx="1">
                  <c:v>교직원</c:v>
                </c:pt>
                <c:pt idx="2">
                  <c:v>기타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31.4</c:v>
                </c:pt>
                <c:pt idx="1">
                  <c:v>44.4</c:v>
                </c:pt>
                <c:pt idx="2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2-8C44-8F70-D8B1B19883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1.’작은학교 공유교육 기준’ 말이 이상함 고치고 싶은데 마땅히 떠오르는 대체단어가 없음</a:t>
            </a:r>
            <a:endParaRPr dirty="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096"/>
              </a:buClr>
              <a:buSzPts val="1200"/>
              <a:buFont typeface="Arial"/>
              <a:buNone/>
            </a:pPr>
            <a:r>
              <a:rPr lang="ko-KR" dirty="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‘5,6학년 기준 20~30명 내외 학생들을 묶어 함께 교육’ 이것도 어디에 들어가야 할지 잘 모르겠음..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dirty="0"/>
              <a:t>3. ‘</a:t>
            </a:r>
            <a:r>
              <a:rPr lang="ko-KR" dirty="0" err="1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작은학교</a:t>
            </a:r>
            <a:r>
              <a:rPr lang="ko-KR" dirty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 공유교육 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활성화</a:t>
            </a:r>
            <a:r>
              <a:rPr lang="ko-KR" dirty="0"/>
              <a:t>’ 이것도 말이 이상함.. 확실히 </a:t>
            </a:r>
            <a:r>
              <a:rPr lang="ko-KR" dirty="0" err="1"/>
              <a:t>ppt에</a:t>
            </a:r>
            <a:r>
              <a:rPr lang="ko-KR" dirty="0"/>
              <a:t> 재능이 없는 것이 확실함</a:t>
            </a:r>
            <a:endParaRPr dirty="0"/>
          </a:p>
        </p:txBody>
      </p:sp>
      <p:sp>
        <p:nvSpPr>
          <p:cNvPr id="665" name="Google Shape;66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안넣어도</a:t>
            </a:r>
            <a:r>
              <a:rPr lang="ko-KR" altLang="en-US" dirty="0"/>
              <a:t> </a:t>
            </a:r>
            <a:r>
              <a:rPr lang="ko-KR" altLang="en-US" dirty="0" err="1"/>
              <a:t>댈듯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712" name="Google Shape;7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99" name="Google Shape;8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67" name="Google Shape;9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https://www.etnews.com/20220926000290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전남 슬라이드 🡪 69쪽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KTESG 보고서 🡪 23, 25, 76, 77쪽</a:t>
            </a:r>
            <a:endParaRPr/>
          </a:p>
        </p:txBody>
      </p:sp>
      <p:sp>
        <p:nvSpPr>
          <p:cNvPr id="381" name="Google Shape;3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8" name="Google Shape;4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19" name="Google Shape;4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지방과 수도권 간의 교육격차 확대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인프라의 수도권 집중으로 인한 인구 유출 및 출생률 저하 🡪 작은학교 수의 증가라는 결과로 이어짐(그 중 전남시에 작은학교가 가장 많았음) 🡪 이러한 배경아래 만들어진 작은학교는 수도권과의 큰 교육격차가 문제가 되고 있음(전남시 도민과 학부모, 교직원은 전남교육청이 가장 먼저 해결해야 하는 문제라고 보았음)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작은학교로 인한 문제점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교사 수 부족 및 타교 순회교육으로 인한 수업의 질 저하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적은 학생 수로 인한 예산삭감 위기로 재정적 압박이 지속됨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학생의 학습동기 및 사회성 발달의 저하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/목차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>
  <p:cSld name="감사합니다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 일반 현황">
  <p:cSld name="2.  일반 현황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4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276" name="Google Shape;276;p54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4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54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54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54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281" name="Google Shape;281;p54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54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54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284" name="Google Shape;284;p54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54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54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287" name="Google Shape;287;p54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4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54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290" name="Google Shape;290;p54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4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54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4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4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4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4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299" name="Google Shape;299;p54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54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p54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" name="Google Shape;302;p54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" name="Google Shape;303;p54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" name="Google Shape;304;p54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54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4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4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4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 일반 현황">
  <p:cSld name="1_2.  일반 현황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45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13" name="Google Shape;13;p45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45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18" name="Google Shape;18;p45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45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21" name="Google Shape;21;p45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45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24" name="Google Shape;24;p45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45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27" name="Google Shape;27;p45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5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45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5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5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45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Google Shape;37;p45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" name="Google Shape;38;p45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45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" name="Google Shape;40;p45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45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45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5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5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5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5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E11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 i="0" u="none" strike="noStrike" cap="none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 제안개요">
  <p:cSld name="1_1.  제안개요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46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51" name="Google Shape;51;p46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46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E11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46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57" name="Google Shape;57;p46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46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60" name="Google Shape;60;p46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6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46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63" name="Google Shape;63;p46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46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66" name="Google Shape;66;p46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" name="Google Shape;68;p46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46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46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46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46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46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p46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6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6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6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6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6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 제안개요">
  <p:cSld name="1.  제안개요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47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88" name="Google Shape;88;p47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47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grpSp>
        <p:nvGrpSpPr>
          <p:cNvPr id="93" name="Google Shape;93;p47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94" name="Google Shape;94;p47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47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97" name="Google Shape;97;p47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7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47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100" name="Google Shape;100;p47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47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103" name="Google Shape;103;p47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" name="Google Shape;105;p47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47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47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47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47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47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47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7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7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7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7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7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 사업수행계획">
  <p:cSld name="3.  사업수행계획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48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124" name="Google Shape;124;p48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8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8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8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48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129" name="Google Shape;129;p48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8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48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132" name="Google Shape;132;p48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8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48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135" name="Google Shape;135;p48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8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48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138" name="Google Shape;138;p48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8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8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8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8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8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147" name="Google Shape;147;p48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48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48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48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48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48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48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8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8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8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8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 사업수행계획">
  <p:cSld name="1_3.  사업수행계획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9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161" name="Google Shape;161;p49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9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19"/>
                <a:buFont typeface="Calibri"/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9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9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49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166" name="Google Shape;166;p49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9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9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169" name="Google Shape;169;p49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9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49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172" name="Google Shape;172;p49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9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49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175" name="Google Shape;175;p49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9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49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9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9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9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49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49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49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49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49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49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49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9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9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E11"/>
              </a:buClr>
              <a:buSzPts val="900"/>
              <a:buFont typeface="Arial"/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기획 및 구성">
  <p:cSld name="4. 기획 및 구성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50"/>
          <p:cNvGrpSpPr/>
          <p:nvPr/>
        </p:nvGrpSpPr>
        <p:grpSpPr>
          <a:xfrm>
            <a:off x="-974769" y="-792000"/>
            <a:ext cx="12768000" cy="7290002"/>
            <a:chOff x="-792000" y="-792000"/>
            <a:chExt cx="10374000" cy="7290002"/>
          </a:xfrm>
        </p:grpSpPr>
        <p:sp>
          <p:nvSpPr>
            <p:cNvPr id="198" name="Google Shape;198;p50"/>
            <p:cNvSpPr/>
            <p:nvPr/>
          </p:nvSpPr>
          <p:spPr>
            <a:xfrm>
              <a:off x="-792000" y="1224000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0"/>
            <p:cNvSpPr/>
            <p:nvPr/>
          </p:nvSpPr>
          <p:spPr>
            <a:xfrm>
              <a:off x="-792000" y="6174002"/>
              <a:ext cx="720000" cy="324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1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0"/>
            <p:cNvSpPr/>
            <p:nvPr/>
          </p:nvSpPr>
          <p:spPr>
            <a:xfrm>
              <a:off x="323998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0"/>
            <p:cNvSpPr/>
            <p:nvPr/>
          </p:nvSpPr>
          <p:spPr>
            <a:xfrm>
              <a:off x="5082000" y="-792000"/>
              <a:ext cx="4500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50"/>
          <p:cNvGrpSpPr/>
          <p:nvPr/>
        </p:nvGrpSpPr>
        <p:grpSpPr>
          <a:xfrm>
            <a:off x="12282092" y="1224000"/>
            <a:ext cx="886154" cy="504000"/>
            <a:chOff x="0" y="1459890"/>
            <a:chExt cx="720000" cy="504000"/>
          </a:xfrm>
        </p:grpSpPr>
        <p:sp>
          <p:nvSpPr>
            <p:cNvPr id="203" name="Google Shape;203;p50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0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50"/>
          <p:cNvGrpSpPr/>
          <p:nvPr/>
        </p:nvGrpSpPr>
        <p:grpSpPr>
          <a:xfrm>
            <a:off x="12725169" y="1551600"/>
            <a:ext cx="886154" cy="504000"/>
            <a:chOff x="0" y="1459890"/>
            <a:chExt cx="720000" cy="504000"/>
          </a:xfrm>
        </p:grpSpPr>
        <p:sp>
          <p:nvSpPr>
            <p:cNvPr id="206" name="Google Shape;206;p50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0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50"/>
          <p:cNvGrpSpPr/>
          <p:nvPr/>
        </p:nvGrpSpPr>
        <p:grpSpPr>
          <a:xfrm>
            <a:off x="12282092" y="1713600"/>
            <a:ext cx="886154" cy="504000"/>
            <a:chOff x="0" y="1459890"/>
            <a:chExt cx="720000" cy="504000"/>
          </a:xfrm>
        </p:grpSpPr>
        <p:sp>
          <p:nvSpPr>
            <p:cNvPr id="209" name="Google Shape;209;p50"/>
            <p:cNvSpPr/>
            <p:nvPr/>
          </p:nvSpPr>
          <p:spPr>
            <a:xfrm>
              <a:off x="324000" y="1459890"/>
              <a:ext cx="396000" cy="504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0"/>
            <p:cNvSpPr/>
            <p:nvPr/>
          </p:nvSpPr>
          <p:spPr>
            <a:xfrm>
              <a:off x="0" y="1459890"/>
              <a:ext cx="324000" cy="504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50"/>
          <p:cNvGrpSpPr/>
          <p:nvPr/>
        </p:nvGrpSpPr>
        <p:grpSpPr>
          <a:xfrm>
            <a:off x="13168246" y="1224000"/>
            <a:ext cx="886151" cy="342000"/>
            <a:chOff x="0" y="1224000"/>
            <a:chExt cx="719998" cy="342000"/>
          </a:xfrm>
        </p:grpSpPr>
        <p:sp>
          <p:nvSpPr>
            <p:cNvPr id="212" name="Google Shape;212;p50"/>
            <p:cNvSpPr/>
            <p:nvPr/>
          </p:nvSpPr>
          <p:spPr>
            <a:xfrm>
              <a:off x="323998" y="1224000"/>
              <a:ext cx="396000" cy="342000"/>
            </a:xfrm>
            <a:prstGeom prst="rect">
              <a:avLst/>
            </a:prstGeom>
            <a:solidFill>
              <a:srgbClr val="165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0"/>
            <p:cNvSpPr/>
            <p:nvPr/>
          </p:nvSpPr>
          <p:spPr>
            <a:xfrm>
              <a:off x="0" y="1224000"/>
              <a:ext cx="324000" cy="342000"/>
            </a:xfrm>
            <a:prstGeom prst="rect">
              <a:avLst/>
            </a:prstGeom>
            <a:gradFill>
              <a:gsLst>
                <a:gs pos="0">
                  <a:srgbClr val="165399">
                    <a:alpha val="0"/>
                  </a:srgbClr>
                </a:gs>
                <a:gs pos="100000">
                  <a:srgbClr val="1653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50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50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50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50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50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50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50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0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0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0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0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231" name="Google Shape;231;p50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50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사업 지원 및 관리">
  <p:cSld name="5. 사업 지원 및 관리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1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51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51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51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51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51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1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1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1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1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250" name="Google Shape;250;p51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51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51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참고자료">
  <p:cSld name="6. 참고자료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11463876" y="144809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2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52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Google Shape;257;p52"/>
          <p:cNvSpPr/>
          <p:nvPr/>
        </p:nvSpPr>
        <p:spPr>
          <a:xfrm>
            <a:off x="310152" y="917973"/>
            <a:ext cx="45719" cy="482241"/>
          </a:xfrm>
          <a:prstGeom prst="rect">
            <a:avLst/>
          </a:prstGeom>
          <a:solidFill>
            <a:srgbClr val="FF6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52"/>
          <p:cNvCxnSpPr/>
          <p:nvPr/>
        </p:nvCxnSpPr>
        <p:spPr>
          <a:xfrm>
            <a:off x="32632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52"/>
          <p:cNvCxnSpPr/>
          <p:nvPr/>
        </p:nvCxnSpPr>
        <p:spPr>
          <a:xfrm>
            <a:off x="4851648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52"/>
          <p:cNvCxnSpPr/>
          <p:nvPr/>
        </p:nvCxnSpPr>
        <p:spPr>
          <a:xfrm>
            <a:off x="64391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52"/>
          <p:cNvCxnSpPr/>
          <p:nvPr/>
        </p:nvCxnSpPr>
        <p:spPr>
          <a:xfrm>
            <a:off x="9630044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52"/>
          <p:cNvSpPr/>
          <p:nvPr/>
        </p:nvSpPr>
        <p:spPr>
          <a:xfrm>
            <a:off x="3279008" y="171276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4833363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2"/>
          <p:cNvSpPr/>
          <p:nvPr/>
        </p:nvSpPr>
        <p:spPr>
          <a:xfrm>
            <a:off x="6444189" y="171102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047" y="259037"/>
            <a:ext cx="1104523" cy="3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2"/>
          <p:cNvSpPr/>
          <p:nvPr/>
        </p:nvSpPr>
        <p:spPr>
          <a:xfrm>
            <a:off x="1676669" y="180013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267" name="Google Shape;267;p52"/>
          <p:cNvCxnSpPr/>
          <p:nvPr/>
        </p:nvCxnSpPr>
        <p:spPr>
          <a:xfrm>
            <a:off x="1676669" y="513099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8" name="Google Shape;268;p52"/>
          <p:cNvCxnSpPr/>
          <p:nvPr/>
        </p:nvCxnSpPr>
        <p:spPr>
          <a:xfrm>
            <a:off x="8048894" y="514918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52"/>
          <p:cNvSpPr/>
          <p:nvPr/>
        </p:nvSpPr>
        <p:spPr>
          <a:xfrm>
            <a:off x="8048894" y="171276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9653598" y="180013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844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5165" y="-598660"/>
            <a:ext cx="1048364" cy="45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jp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3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jp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"/>
          <p:cNvSpPr/>
          <p:nvPr/>
        </p:nvSpPr>
        <p:spPr>
          <a:xfrm>
            <a:off x="5043487" y="2019300"/>
            <a:ext cx="2105025" cy="21240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표지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"/>
          <p:cNvSpPr/>
          <p:nvPr/>
        </p:nvSpPr>
        <p:spPr>
          <a:xfrm>
            <a:off x="1467155" y="2566995"/>
            <a:ext cx="38632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0">
              <a:solidFill>
                <a:srgbClr val="165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4742853" y="2574396"/>
            <a:ext cx="78066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0096D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0">
              <a:solidFill>
                <a:srgbClr val="0096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8367292" y="2552908"/>
            <a:ext cx="78066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01652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0">
              <a:solidFill>
                <a:srgbClr val="0165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0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제안 목적</a:t>
            </a:r>
            <a:endParaRPr/>
          </a:p>
        </p:txBody>
      </p:sp>
      <p:sp>
        <p:nvSpPr>
          <p:cNvPr id="577" name="Google Shape;577;p10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1047682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2. 제안 목적</a:t>
            </a:r>
            <a:endParaRPr/>
          </a:p>
        </p:txBody>
      </p:sp>
      <p:pic>
        <p:nvPicPr>
          <p:cNvPr id="578" name="Google Shape;5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45437" y="1447719"/>
            <a:ext cx="6993829" cy="39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0"/>
          <p:cNvSpPr/>
          <p:nvPr/>
        </p:nvSpPr>
        <p:spPr>
          <a:xfrm>
            <a:off x="-4467966" y="-159178"/>
            <a:ext cx="3031429" cy="200253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제안 목적: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교육부와 전남교육청의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추진 과제를 AIDLE SCHOOL이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해줄 수 있다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1번/4번/5번</a:t>
            </a:r>
            <a:endParaRPr/>
          </a:p>
        </p:txBody>
      </p:sp>
      <p:pic>
        <p:nvPicPr>
          <p:cNvPr id="580" name="Google Shape;58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301677" y="5940027"/>
            <a:ext cx="7078749" cy="39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0"/>
          <p:cNvSpPr/>
          <p:nvPr/>
        </p:nvSpPr>
        <p:spPr>
          <a:xfrm>
            <a:off x="1145138" y="4841630"/>
            <a:ext cx="2696252" cy="6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아이들의 미래를 위한</a:t>
            </a:r>
            <a:endParaRPr sz="2000">
              <a:solidFill>
                <a:srgbClr val="165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‘디지털 활용 능력‘ 향상 지원</a:t>
            </a:r>
            <a:endParaRPr/>
          </a:p>
        </p:txBody>
      </p:sp>
      <p:sp>
        <p:nvSpPr>
          <p:cNvPr id="582" name="Google Shape;582;p10"/>
          <p:cNvSpPr/>
          <p:nvPr/>
        </p:nvSpPr>
        <p:spPr>
          <a:xfrm>
            <a:off x="838200" y="5591754"/>
            <a:ext cx="3257550" cy="869090"/>
          </a:xfrm>
          <a:prstGeom prst="rect">
            <a:avLst/>
          </a:prstGeom>
          <a:solidFill>
            <a:srgbClr val="165399">
              <a:alpha val="9803"/>
            </a:srgbClr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-초등 대상 AI 신산업 분야의 기초 교육 학습 내실화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6차시 이상의 교육으로 장기적 전문 교육 제공 목표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성숙한 디지털 시민으로 성장하기 위한 교육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>
            <a:off x="4489993" y="5591754"/>
            <a:ext cx="3257550" cy="869089"/>
          </a:xfrm>
          <a:prstGeom prst="rect">
            <a:avLst/>
          </a:prstGeom>
          <a:solidFill>
            <a:srgbClr val="0096DB">
              <a:alpha val="9803"/>
            </a:srgbClr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전남SW미래채움사업으로 찾아가는 교육 활성화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자기주도 맞춤형 교육인 IB 프로그램 확대에 맞춰 제안사의 AI 기반 학생 중심의 장기 프로젝트형 수업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0"/>
          <p:cNvSpPr/>
          <p:nvPr/>
        </p:nvSpPr>
        <p:spPr>
          <a:xfrm>
            <a:off x="8141787" y="5591753"/>
            <a:ext cx="3257549" cy="869089"/>
          </a:xfrm>
          <a:prstGeom prst="rect">
            <a:avLst/>
          </a:prstGeom>
          <a:solidFill>
            <a:srgbClr val="01652F">
              <a:alpha val="9803"/>
            </a:srgbClr>
          </a:solidFill>
          <a:ln>
            <a:noFill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KT ‘미래가치 창출 목표‘로 디지털 격차 해소 교육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디지털 교육 격차 해소를 넘어 디지털 기술을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올바르고 책임감 있게 사용하는 윤리 의식 교육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일회성/이벤트성 수업 지양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4566312" y="4849031"/>
            <a:ext cx="3071614" cy="6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문제를 해결하는 힘을 키우는</a:t>
            </a:r>
            <a:endParaRPr sz="200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찾아가는 AI</a:t>
            </a:r>
            <a:r>
              <a:rPr lang="ko-KR" sz="2000">
                <a:solidFill>
                  <a:srgbClr val="165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∙</a:t>
            </a:r>
            <a:r>
              <a:rPr lang="ko-KR" sz="2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SW 교육 활성화 </a:t>
            </a:r>
            <a:endParaRPr/>
          </a:p>
        </p:txBody>
      </p:sp>
      <p:sp>
        <p:nvSpPr>
          <p:cNvPr id="586" name="Google Shape;586;p10"/>
          <p:cNvSpPr/>
          <p:nvPr/>
        </p:nvSpPr>
        <p:spPr>
          <a:xfrm>
            <a:off x="8141788" y="4827543"/>
            <a:ext cx="3071614" cy="6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KT ESG 목표로</a:t>
            </a:r>
            <a:endParaRPr sz="2000">
              <a:solidFill>
                <a:srgbClr val="165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전남 지역의 교육 격차 해소</a:t>
            </a:r>
            <a:endParaRPr/>
          </a:p>
        </p:txBody>
      </p:sp>
      <p:pic>
        <p:nvPicPr>
          <p:cNvPr id="587" name="Google Shape;587;p10"/>
          <p:cNvPicPr preferRelativeResize="0"/>
          <p:nvPr/>
        </p:nvPicPr>
        <p:blipFill rotWithShape="1">
          <a:blip r:embed="rId5">
            <a:alphaModFix/>
          </a:blip>
          <a:srcRect l="23083" r="10286"/>
          <a:stretch/>
        </p:blipFill>
        <p:spPr>
          <a:xfrm>
            <a:off x="8768031" y="2857819"/>
            <a:ext cx="1800000" cy="1800000"/>
          </a:xfrm>
          <a:prstGeom prst="ellipse">
            <a:avLst/>
          </a:prstGeom>
          <a:noFill/>
          <a:ln w="28575" cap="flat" cmpd="sng">
            <a:solidFill>
              <a:srgbClr val="38572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8" name="Google Shape;58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043" y="2879305"/>
            <a:ext cx="1800000" cy="18000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19050" cap="flat" cmpd="sng">
            <a:solidFill>
              <a:srgbClr val="1653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9" name="Google Shape;589;p10"/>
          <p:cNvPicPr preferRelativeResize="0"/>
          <p:nvPr/>
        </p:nvPicPr>
        <p:blipFill rotWithShape="1">
          <a:blip r:embed="rId8">
            <a:alphaModFix/>
          </a:blip>
          <a:srcRect r="6203"/>
          <a:stretch/>
        </p:blipFill>
        <p:spPr>
          <a:xfrm>
            <a:off x="5196000" y="2879305"/>
            <a:ext cx="1800000" cy="1800000"/>
          </a:xfrm>
          <a:prstGeom prst="ellipse">
            <a:avLst/>
          </a:prstGeom>
          <a:noFill/>
          <a:ln w="19050" cap="flat" cmpd="sng">
            <a:solidFill>
              <a:srgbClr val="0096D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0" name="Google Shape;590;p10"/>
          <p:cNvSpPr/>
          <p:nvPr/>
        </p:nvSpPr>
        <p:spPr>
          <a:xfrm>
            <a:off x="1936216" y="1583815"/>
            <a:ext cx="83195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2025 교육부 역점과제 추진을 위한 </a:t>
            </a:r>
            <a:endParaRPr sz="24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KT AIDLE SCHOOL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의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 3가지 사업 목적</a:t>
            </a:r>
            <a:r>
              <a:rPr lang="ko-KR" sz="3600">
                <a:solidFill>
                  <a:srgbClr val="FF6E11"/>
                </a:solidFill>
                <a:latin typeface="Malgun Gothic"/>
                <a:ea typeface="Malgun Gothic"/>
                <a:cs typeface="Malgun Gothic"/>
                <a:sym typeface="Malgun Gothic"/>
              </a:rPr>
              <a:t>∙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필요성</a:t>
            </a:r>
            <a:endParaRPr sz="360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0"/>
          <p:cNvSpPr/>
          <p:nvPr/>
        </p:nvSpPr>
        <p:spPr>
          <a:xfrm>
            <a:off x="12434966" y="4785360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차별화 전략</a:t>
            </a:r>
            <a:endParaRPr/>
          </a:p>
        </p:txBody>
      </p:sp>
      <p:sp>
        <p:nvSpPr>
          <p:cNvPr id="597" name="Google Shape;597;p11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차별화 전략</a:t>
            </a:r>
            <a:endParaRPr/>
          </a:p>
        </p:txBody>
      </p:sp>
      <p:sp>
        <p:nvSpPr>
          <p:cNvPr id="598" name="Google Shape;598;p11"/>
          <p:cNvSpPr/>
          <p:nvPr/>
        </p:nvSpPr>
        <p:spPr>
          <a:xfrm>
            <a:off x="13871324" y="5313472"/>
            <a:ext cx="3067554" cy="723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차별화 전략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컨셉 페이지</a:t>
            </a:r>
            <a:endParaRPr/>
          </a:p>
        </p:txBody>
      </p:sp>
      <p:sp>
        <p:nvSpPr>
          <p:cNvPr id="599" name="Google Shape;599;p11"/>
          <p:cNvSpPr/>
          <p:nvPr/>
        </p:nvSpPr>
        <p:spPr>
          <a:xfrm>
            <a:off x="13871324" y="3448048"/>
            <a:ext cx="1473200" cy="1536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</a:t>
            </a:r>
            <a:endParaRPr/>
          </a:p>
        </p:txBody>
      </p:sp>
      <p:pic>
        <p:nvPicPr>
          <p:cNvPr id="600" name="Google Shape;600;p11" descr="전남교육청, 2024 정보공개 종합·기록관리 평가 '최우수' &lt; 본청 &lt; 기사본문 - 전남교육통"/>
          <p:cNvPicPr preferRelativeResize="0"/>
          <p:nvPr/>
        </p:nvPicPr>
        <p:blipFill rotWithShape="1">
          <a:blip r:embed="rId3">
            <a:alphaModFix/>
          </a:blip>
          <a:srcRect l="15506" t="20491" r="11603"/>
          <a:stretch/>
        </p:blipFill>
        <p:spPr>
          <a:xfrm>
            <a:off x="4091081" y="0"/>
            <a:ext cx="92895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576" y="1520315"/>
            <a:ext cx="3031429" cy="55116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1"/>
          <p:cNvSpPr/>
          <p:nvPr/>
        </p:nvSpPr>
        <p:spPr>
          <a:xfrm rot="10800000" flipH="1">
            <a:off x="4084392" y="-1"/>
            <a:ext cx="1341321" cy="689609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1"/>
          <p:cNvSpPr/>
          <p:nvPr/>
        </p:nvSpPr>
        <p:spPr>
          <a:xfrm>
            <a:off x="1558117" y="115166"/>
            <a:ext cx="3085793" cy="5884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1"/>
          <p:cNvSpPr txBox="1"/>
          <p:nvPr/>
        </p:nvSpPr>
        <p:spPr>
          <a:xfrm>
            <a:off x="11448636" y="149184"/>
            <a:ext cx="44307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4750" rIns="89525" bIns="44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1"/>
          <p:cNvSpPr/>
          <p:nvPr/>
        </p:nvSpPr>
        <p:spPr>
          <a:xfrm>
            <a:off x="1661429" y="184388"/>
            <a:ext cx="139187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1.  제안개요</a:t>
            </a:r>
            <a:endParaRPr/>
          </a:p>
        </p:txBody>
      </p:sp>
      <p:cxnSp>
        <p:nvCxnSpPr>
          <p:cNvPr id="606" name="Google Shape;606;p11"/>
          <p:cNvCxnSpPr/>
          <p:nvPr/>
        </p:nvCxnSpPr>
        <p:spPr>
          <a:xfrm>
            <a:off x="1661429" y="517474"/>
            <a:ext cx="1387041" cy="0"/>
          </a:xfrm>
          <a:prstGeom prst="straightConnector1">
            <a:avLst/>
          </a:prstGeom>
          <a:noFill/>
          <a:ln w="952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7" name="Google Shape;607;p11"/>
          <p:cNvCxnSpPr/>
          <p:nvPr/>
        </p:nvCxnSpPr>
        <p:spPr>
          <a:xfrm>
            <a:off x="3248008" y="517474"/>
            <a:ext cx="13870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8" name="Google Shape;608;p11"/>
          <p:cNvCxnSpPr/>
          <p:nvPr/>
        </p:nvCxnSpPr>
        <p:spPr>
          <a:xfrm>
            <a:off x="4836408" y="517474"/>
            <a:ext cx="13870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9" name="Google Shape;609;p11"/>
          <p:cNvCxnSpPr/>
          <p:nvPr/>
        </p:nvCxnSpPr>
        <p:spPr>
          <a:xfrm>
            <a:off x="6423929" y="517474"/>
            <a:ext cx="13870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0" name="Google Shape;610;p11"/>
          <p:cNvCxnSpPr/>
          <p:nvPr/>
        </p:nvCxnSpPr>
        <p:spPr>
          <a:xfrm>
            <a:off x="8033654" y="519293"/>
            <a:ext cx="13870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p11"/>
          <p:cNvCxnSpPr/>
          <p:nvPr/>
        </p:nvCxnSpPr>
        <p:spPr>
          <a:xfrm>
            <a:off x="9614804" y="517474"/>
            <a:ext cx="13870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p11"/>
          <p:cNvSpPr/>
          <p:nvPr/>
        </p:nvSpPr>
        <p:spPr>
          <a:xfrm>
            <a:off x="3263768" y="175651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"/>
          <p:cNvSpPr/>
          <p:nvPr/>
        </p:nvSpPr>
        <p:spPr>
          <a:xfrm>
            <a:off x="4818123" y="175477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사업수행계획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1"/>
          <p:cNvSpPr/>
          <p:nvPr/>
        </p:nvSpPr>
        <p:spPr>
          <a:xfrm>
            <a:off x="6428949" y="175477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기획 및 구성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"/>
          <p:cNvSpPr/>
          <p:nvPr/>
        </p:nvSpPr>
        <p:spPr>
          <a:xfrm>
            <a:off x="8033654" y="175651"/>
            <a:ext cx="13967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사업 지원 및 관리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1"/>
          <p:cNvSpPr/>
          <p:nvPr/>
        </p:nvSpPr>
        <p:spPr>
          <a:xfrm>
            <a:off x="9638358" y="184388"/>
            <a:ext cx="13967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참고자료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1"/>
          <p:cNvSpPr txBox="1"/>
          <p:nvPr/>
        </p:nvSpPr>
        <p:spPr>
          <a:xfrm>
            <a:off x="583384" y="2191585"/>
            <a:ext cx="26646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수업에 집중하는 </a:t>
            </a:r>
            <a:r>
              <a:rPr lang="ko-KR" sz="2200" dirty="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학교 문화 실현</a:t>
            </a:r>
            <a:endParaRPr dirty="0"/>
          </a:p>
        </p:txBody>
      </p:sp>
      <p:cxnSp>
        <p:nvCxnSpPr>
          <p:cNvPr id="618" name="Google Shape;618;p11"/>
          <p:cNvCxnSpPr/>
          <p:nvPr/>
        </p:nvCxnSpPr>
        <p:spPr>
          <a:xfrm>
            <a:off x="459576" y="2641334"/>
            <a:ext cx="0" cy="984681"/>
          </a:xfrm>
          <a:prstGeom prst="straightConnector1">
            <a:avLst/>
          </a:prstGeom>
          <a:noFill/>
          <a:ln w="15875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4200000" algn="tl" rotWithShape="0">
              <a:srgbClr val="000000">
                <a:alpha val="29803"/>
              </a:srgbClr>
            </a:outerShdw>
          </a:effectLst>
        </p:spPr>
      </p:cxnSp>
      <p:sp>
        <p:nvSpPr>
          <p:cNvPr id="619" name="Google Shape;619;p11"/>
          <p:cNvSpPr/>
          <p:nvPr/>
        </p:nvSpPr>
        <p:spPr>
          <a:xfrm>
            <a:off x="599141" y="2641334"/>
            <a:ext cx="2922655" cy="990567"/>
          </a:xfrm>
          <a:prstGeom prst="rect">
            <a:avLst/>
          </a:prstGeom>
          <a:solidFill>
            <a:srgbClr val="FF6E1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코디니를 활용한 수업 몰입도 향상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모니터링과 설문을 통한 교사 지원 시스템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중심의 교육 커리큘럼</a:t>
            </a:r>
            <a:endParaRPr/>
          </a:p>
        </p:txBody>
      </p:sp>
      <p:sp>
        <p:nvSpPr>
          <p:cNvPr id="620" name="Google Shape;620;p11"/>
          <p:cNvSpPr txBox="1"/>
          <p:nvPr/>
        </p:nvSpPr>
        <p:spPr>
          <a:xfrm>
            <a:off x="599140" y="3712920"/>
            <a:ext cx="27409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지역과 공생하는  </a:t>
            </a:r>
            <a:r>
              <a:rPr lang="ko-KR" sz="22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교육생태계 실현</a:t>
            </a:r>
            <a:endParaRPr/>
          </a:p>
        </p:txBody>
      </p:sp>
      <p:cxnSp>
        <p:nvCxnSpPr>
          <p:cNvPr id="621" name="Google Shape;621;p11"/>
          <p:cNvCxnSpPr/>
          <p:nvPr/>
        </p:nvCxnSpPr>
        <p:spPr>
          <a:xfrm>
            <a:off x="475333" y="4156319"/>
            <a:ext cx="0" cy="984681"/>
          </a:xfrm>
          <a:prstGeom prst="straightConnector1">
            <a:avLst/>
          </a:prstGeom>
          <a:noFill/>
          <a:ln w="15875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4200000" algn="tl" rotWithShape="0">
              <a:srgbClr val="000000">
                <a:alpha val="29803"/>
              </a:srgbClr>
            </a:outerShdw>
          </a:effectLst>
        </p:spPr>
      </p:cxnSp>
      <p:sp>
        <p:nvSpPr>
          <p:cNvPr id="622" name="Google Shape;622;p11"/>
          <p:cNvSpPr/>
          <p:nvPr/>
        </p:nvSpPr>
        <p:spPr>
          <a:xfrm>
            <a:off x="599140" y="4156618"/>
            <a:ext cx="2922656" cy="990567"/>
          </a:xfrm>
          <a:prstGeom prst="rect">
            <a:avLst/>
          </a:prstGeom>
          <a:solidFill>
            <a:srgbClr val="035096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작은학교에 최적화된 학교 간 협업 시스템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전남 및 여수 지역 데이터 분석 결과 활용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학교 네트워크 형성으로 교육 자원 활성화</a:t>
            </a:r>
            <a:endParaRPr/>
          </a:p>
        </p:txBody>
      </p:sp>
      <p:sp>
        <p:nvSpPr>
          <p:cNvPr id="623" name="Google Shape;623;p11"/>
          <p:cNvSpPr txBox="1"/>
          <p:nvPr/>
        </p:nvSpPr>
        <p:spPr>
          <a:xfrm>
            <a:off x="599141" y="5232706"/>
            <a:ext cx="27409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9653"/>
                </a:solidFill>
                <a:latin typeface="Arial"/>
                <a:ea typeface="Arial"/>
                <a:cs typeface="Arial"/>
                <a:sym typeface="Arial"/>
              </a:rPr>
              <a:t>세계와 소통하는</a:t>
            </a:r>
            <a:r>
              <a:rPr lang="ko-KR" sz="2200">
                <a:solidFill>
                  <a:srgbClr val="009653"/>
                </a:solidFill>
                <a:latin typeface="Arial"/>
                <a:ea typeface="Arial"/>
                <a:cs typeface="Arial"/>
                <a:sym typeface="Arial"/>
              </a:rPr>
              <a:t> 글로컬교육 실현</a:t>
            </a:r>
            <a:endParaRPr/>
          </a:p>
        </p:txBody>
      </p:sp>
      <p:cxnSp>
        <p:nvCxnSpPr>
          <p:cNvPr id="624" name="Google Shape;624;p11"/>
          <p:cNvCxnSpPr/>
          <p:nvPr/>
        </p:nvCxnSpPr>
        <p:spPr>
          <a:xfrm>
            <a:off x="475333" y="5675422"/>
            <a:ext cx="0" cy="974932"/>
          </a:xfrm>
          <a:prstGeom prst="straightConnector1">
            <a:avLst/>
          </a:prstGeom>
          <a:noFill/>
          <a:ln w="15875" cap="flat" cmpd="sng">
            <a:solidFill>
              <a:srgbClr val="00965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4200000" algn="tl" rotWithShape="0">
              <a:srgbClr val="000000">
                <a:alpha val="29803"/>
              </a:srgbClr>
            </a:outerShdw>
          </a:effectLst>
        </p:spPr>
      </p:cxnSp>
      <p:sp>
        <p:nvSpPr>
          <p:cNvPr id="625" name="Google Shape;625;p11"/>
          <p:cNvSpPr/>
          <p:nvPr/>
        </p:nvSpPr>
        <p:spPr>
          <a:xfrm>
            <a:off x="599140" y="5676404"/>
            <a:ext cx="2922657" cy="990567"/>
          </a:xfrm>
          <a:prstGeom prst="rect">
            <a:avLst/>
          </a:prstGeom>
          <a:solidFill>
            <a:srgbClr val="009653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글로벌 기술 트렌드를 반영한 커리큘럼 구성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발표 수업을 통한 의사소통 역량 강화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 문제를 세계적 맥락에서 보는 수업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2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차별화 전략</a:t>
            </a:r>
            <a:endParaRPr/>
          </a:p>
        </p:txBody>
      </p:sp>
      <p:sp>
        <p:nvSpPr>
          <p:cNvPr id="631" name="Google Shape;631;p12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차별화 전략</a:t>
            </a:r>
            <a:endParaRPr/>
          </a:p>
        </p:txBody>
      </p:sp>
      <p:pic>
        <p:nvPicPr>
          <p:cNvPr id="632" name="Google Shape;63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50659" y="-2243626"/>
            <a:ext cx="7411173" cy="41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2"/>
          <p:cNvSpPr/>
          <p:nvPr/>
        </p:nvSpPr>
        <p:spPr>
          <a:xfrm>
            <a:off x="-3528786" y="-3218543"/>
            <a:ext cx="2425700" cy="1320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차별화 전략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설명하기</a:t>
            </a:r>
            <a:endParaRPr/>
          </a:p>
        </p:txBody>
      </p:sp>
      <p:pic>
        <p:nvPicPr>
          <p:cNvPr id="634" name="Google Shape;63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650660" y="2228567"/>
            <a:ext cx="7411173" cy="4149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2"/>
          <p:cNvSpPr/>
          <p:nvPr/>
        </p:nvSpPr>
        <p:spPr>
          <a:xfrm>
            <a:off x="1420040" y="1583815"/>
            <a:ext cx="9351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성공적인 ‘AIDLE SCHOOL’을 위한</a:t>
            </a:r>
            <a:r>
              <a:rPr lang="ko-KR" sz="36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5가지</a:t>
            </a:r>
            <a:r>
              <a:rPr lang="ko-KR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차별화 전략</a:t>
            </a:r>
            <a:endParaRPr/>
          </a:p>
        </p:txBody>
      </p:sp>
      <p:sp>
        <p:nvSpPr>
          <p:cNvPr id="636" name="Google Shape;636;p12"/>
          <p:cNvSpPr/>
          <p:nvPr/>
        </p:nvSpPr>
        <p:spPr>
          <a:xfrm>
            <a:off x="5560186" y="4822236"/>
            <a:ext cx="1342448" cy="2035764"/>
          </a:xfrm>
          <a:custGeom>
            <a:avLst/>
            <a:gdLst/>
            <a:ahLst/>
            <a:cxnLst/>
            <a:rect l="l" t="t" r="r" b="b"/>
            <a:pathLst>
              <a:path w="3523460" h="5957469" extrusionOk="0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2"/>
          <p:cNvSpPr/>
          <p:nvPr/>
        </p:nvSpPr>
        <p:spPr>
          <a:xfrm rot="8100000">
            <a:off x="5621373" y="3309126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2"/>
          <p:cNvGrpSpPr/>
          <p:nvPr/>
        </p:nvGrpSpPr>
        <p:grpSpPr>
          <a:xfrm>
            <a:off x="8010904" y="3849798"/>
            <a:ext cx="3549666" cy="735396"/>
            <a:chOff x="803640" y="3306131"/>
            <a:chExt cx="2068838" cy="735396"/>
          </a:xfrm>
        </p:grpSpPr>
        <p:sp>
          <p:nvSpPr>
            <p:cNvPr id="639" name="Google Shape;639;p1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KT 클라우드 및 매니지드 기반 사용자 친화적 플랫폼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추후 NEIS 결합으로 전국 단위 서비스 확장 </a:t>
              </a:r>
              <a:endParaRPr/>
            </a:p>
          </p:txBody>
        </p:sp>
        <p:sp>
          <p:nvSpPr>
            <p:cNvPr id="640" name="Google Shape;640;p12"/>
            <p:cNvSpPr txBox="1"/>
            <p:nvPr/>
          </p:nvSpPr>
          <p:spPr>
            <a:xfrm>
              <a:off x="812821" y="3306131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ko-KR" sz="14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누구나 쉽게 쓰는</a:t>
              </a:r>
              <a:r>
                <a:rPr lang="ko-KR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학생 관리 플랫폼 </a:t>
              </a:r>
              <a:endParaRPr/>
            </a:p>
          </p:txBody>
        </p:sp>
      </p:grpSp>
      <p:grpSp>
        <p:nvGrpSpPr>
          <p:cNvPr id="641" name="Google Shape;641;p12"/>
          <p:cNvGrpSpPr/>
          <p:nvPr/>
        </p:nvGrpSpPr>
        <p:grpSpPr>
          <a:xfrm>
            <a:off x="75327" y="5127663"/>
            <a:ext cx="3538322" cy="723733"/>
            <a:chOff x="803640" y="3362835"/>
            <a:chExt cx="2065384" cy="723733"/>
          </a:xfrm>
        </p:grpSpPr>
        <p:sp>
          <p:nvSpPr>
            <p:cNvPr id="642" name="Google Shape;642;p12"/>
            <p:cNvSpPr txBox="1"/>
            <p:nvPr/>
          </p:nvSpPr>
          <p:spPr>
            <a:xfrm>
              <a:off x="809367" y="3624903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스스로 문제를 발굴하고 해결하는 팀 프로젝트 학습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학생들의 창의적 문제해결능력과 협업 능력 향상</a:t>
              </a:r>
              <a:endParaRPr/>
            </a:p>
          </p:txBody>
        </p:sp>
        <p:sp>
          <p:nvSpPr>
            <p:cNvPr id="643" name="Google Shape;643;p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r>
                <a:rPr lang="ko-KR" sz="14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 팀 프로젝트 중심</a:t>
              </a: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 커리큘럼</a:t>
              </a:r>
              <a:endParaRPr/>
            </a:p>
          </p:txBody>
        </p:sp>
      </p:grpSp>
      <p:grpSp>
        <p:nvGrpSpPr>
          <p:cNvPr id="644" name="Google Shape;644;p12"/>
          <p:cNvGrpSpPr/>
          <p:nvPr/>
        </p:nvGrpSpPr>
        <p:grpSpPr>
          <a:xfrm>
            <a:off x="647179" y="3860169"/>
            <a:ext cx="3528511" cy="721048"/>
            <a:chOff x="803640" y="3362835"/>
            <a:chExt cx="2059657" cy="721048"/>
          </a:xfrm>
        </p:grpSpPr>
        <p:sp>
          <p:nvSpPr>
            <p:cNvPr id="645" name="Google Shape;645;p12"/>
            <p:cNvSpPr txBox="1"/>
            <p:nvPr/>
          </p:nvSpPr>
          <p:spPr>
            <a:xfrm>
              <a:off x="803640" y="3622218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교과목과 최신 기술 트렌드 접목으로 쉽게 기술 습득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관련 직업 정보 제공으로 미래의 진로 탐색 기회 제공</a:t>
              </a:r>
              <a:endParaRPr/>
            </a:p>
          </p:txBody>
        </p:sp>
        <p:sp>
          <p:nvSpPr>
            <p:cNvPr id="646" name="Google Shape;646;p12"/>
            <p:cNvSpPr txBox="1"/>
            <p:nvPr/>
          </p:nvSpPr>
          <p:spPr>
            <a:xfrm>
              <a:off x="803640" y="3362835"/>
              <a:ext cx="20596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교과목+기술 트렌트+진로 분야 </a:t>
              </a:r>
              <a:r>
                <a:rPr lang="ko-KR" sz="14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융복합 수업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12"/>
          <p:cNvGrpSpPr/>
          <p:nvPr/>
        </p:nvGrpSpPr>
        <p:grpSpPr>
          <a:xfrm>
            <a:off x="3991507" y="2473625"/>
            <a:ext cx="4448867" cy="746463"/>
            <a:chOff x="803640" y="3330738"/>
            <a:chExt cx="2059657" cy="652961"/>
          </a:xfrm>
        </p:grpSpPr>
        <p:sp>
          <p:nvSpPr>
            <p:cNvPr id="648" name="Google Shape;648;p12"/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공공기관 AI SW 전문인력 양성과정 수료생 및 지역 밀착형 강사 파견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강사의 실시간 피드백 및 1:1 상호작용으로 교육 효과 극대화</a:t>
              </a:r>
              <a:endParaRPr/>
            </a:p>
          </p:txBody>
        </p:sp>
        <p:sp>
          <p:nvSpPr>
            <p:cNvPr id="649" name="Google Shape;649;p12"/>
            <p:cNvSpPr txBox="1"/>
            <p:nvPr/>
          </p:nvSpPr>
          <p:spPr>
            <a:xfrm>
              <a:off x="803640" y="3330738"/>
              <a:ext cx="2059657" cy="269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lang="ko-KR" sz="14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대상 이해도가 높은</a:t>
              </a: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전문 인력(강사) 파견</a:t>
              </a:r>
              <a:endParaRPr/>
            </a:p>
          </p:txBody>
        </p:sp>
      </p:grpSp>
      <p:sp>
        <p:nvSpPr>
          <p:cNvPr id="650" name="Google Shape;650;p12"/>
          <p:cNvSpPr/>
          <p:nvPr/>
        </p:nvSpPr>
        <p:spPr>
          <a:xfrm rot="5400000">
            <a:off x="4249014" y="3764028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"/>
          <p:cNvSpPr/>
          <p:nvPr/>
        </p:nvSpPr>
        <p:spPr>
          <a:xfrm rot="-5400000" flipH="1">
            <a:off x="6987850" y="3764030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2"/>
          <p:cNvSpPr/>
          <p:nvPr/>
        </p:nvSpPr>
        <p:spPr>
          <a:xfrm rot="2700000">
            <a:off x="3684834" y="4962486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2"/>
          <p:cNvSpPr/>
          <p:nvPr/>
        </p:nvSpPr>
        <p:spPr>
          <a:xfrm rot="-2700000" flipH="1">
            <a:off x="7552029" y="4962486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2"/>
          <p:cNvGrpSpPr/>
          <p:nvPr/>
        </p:nvGrpSpPr>
        <p:grpSpPr>
          <a:xfrm>
            <a:off x="8567003" y="5113129"/>
            <a:ext cx="3549666" cy="735396"/>
            <a:chOff x="803640" y="3306131"/>
            <a:chExt cx="2068838" cy="735396"/>
          </a:xfrm>
        </p:grpSpPr>
        <p:sp>
          <p:nvSpPr>
            <p:cNvPr id="655" name="Google Shape;655;p1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통학버스 ‘캠버스(Cambus)’로 공유 교육 환경 조성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Char char="▪"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통학버스 담당자의 (                  ) 학생들의 안전 확보 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 txBox="1"/>
            <p:nvPr/>
          </p:nvSpPr>
          <p:spPr>
            <a:xfrm>
              <a:off x="812821" y="3306131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lang="ko-KR" sz="14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통학버스 ‘캠버스’ </a:t>
              </a:r>
              <a:r>
                <a:rPr lang="ko-K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운영으로 공유 교육 실현</a:t>
              </a:r>
              <a:endParaRPr/>
            </a:p>
          </p:txBody>
        </p:sp>
      </p:grpSp>
      <p:pic>
        <p:nvPicPr>
          <p:cNvPr id="657" name="Google Shape;65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022" y="5157238"/>
            <a:ext cx="527336" cy="52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0952" y="3902181"/>
            <a:ext cx="665377" cy="66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96652" y="3464680"/>
            <a:ext cx="598696" cy="59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9702" y="3960516"/>
            <a:ext cx="685550" cy="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05734" y="5099983"/>
            <a:ext cx="641845" cy="64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3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소개</a:t>
            </a:r>
            <a:endParaRPr/>
          </a:p>
        </p:txBody>
      </p:sp>
      <p:sp>
        <p:nvSpPr>
          <p:cNvPr id="668" name="Google Shape;668;p13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 수행 계획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/>
          </a:p>
        </p:txBody>
      </p:sp>
      <p:pic>
        <p:nvPicPr>
          <p:cNvPr id="669" name="Google Shape;6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21313" y="917973"/>
            <a:ext cx="6429428" cy="3631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3"/>
          <p:cNvSpPr/>
          <p:nvPr/>
        </p:nvSpPr>
        <p:spPr>
          <a:xfrm>
            <a:off x="-4424680" y="-1202641"/>
            <a:ext cx="2871216" cy="1618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작은학교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선정 과정 설명(지도)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학교 리스트 제시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솔루션 목표 1번 달성할 수 있다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821313" y="4733065"/>
            <a:ext cx="6429428" cy="358743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3"/>
          <p:cNvSpPr/>
          <p:nvPr/>
        </p:nvSpPr>
        <p:spPr>
          <a:xfrm>
            <a:off x="12600940" y="3844065"/>
            <a:ext cx="1879600" cy="177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성준</a:t>
            </a:r>
            <a:endParaRPr/>
          </a:p>
        </p:txBody>
      </p:sp>
      <p:sp>
        <p:nvSpPr>
          <p:cNvPr id="673" name="Google Shape;673;p13"/>
          <p:cNvSpPr/>
          <p:nvPr/>
        </p:nvSpPr>
        <p:spPr>
          <a:xfrm>
            <a:off x="2411508" y="1583815"/>
            <a:ext cx="73690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전남 작은학교 기준과 데이터 분석을 바탕한</a:t>
            </a:r>
            <a:endParaRPr sz="24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AIDLE SCHOOL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의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 사업 대상과 위치 선정 </a:t>
            </a:r>
            <a:endParaRPr/>
          </a:p>
        </p:txBody>
      </p:sp>
      <p:sp>
        <p:nvSpPr>
          <p:cNvPr id="674" name="Google Shape;674;p13"/>
          <p:cNvSpPr/>
          <p:nvPr/>
        </p:nvSpPr>
        <p:spPr>
          <a:xfrm>
            <a:off x="5791200" y="2705369"/>
            <a:ext cx="5488371" cy="3688187"/>
          </a:xfrm>
          <a:custGeom>
            <a:avLst/>
            <a:gdLst/>
            <a:ahLst/>
            <a:cxnLst/>
            <a:rect l="l" t="t" r="r" b="b"/>
            <a:pathLst>
              <a:path w="8029575" h="5980430" extrusionOk="0">
                <a:moveTo>
                  <a:pt x="0" y="0"/>
                </a:moveTo>
                <a:lnTo>
                  <a:pt x="0" y="5980165"/>
                </a:lnTo>
                <a:lnTo>
                  <a:pt x="8029575" y="5980165"/>
                </a:lnTo>
                <a:lnTo>
                  <a:pt x="8029575" y="0"/>
                </a:lnTo>
                <a:lnTo>
                  <a:pt x="0" y="0"/>
                </a:lnTo>
                <a:close/>
              </a:path>
            </a:pathLst>
          </a:custGeom>
          <a:noFill/>
          <a:ln w="190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3"/>
          <p:cNvSpPr/>
          <p:nvPr/>
        </p:nvSpPr>
        <p:spPr>
          <a:xfrm>
            <a:off x="6778532" y="3374122"/>
            <a:ext cx="4383239" cy="45719"/>
          </a:xfrm>
          <a:custGeom>
            <a:avLst/>
            <a:gdLst/>
            <a:ahLst/>
            <a:cxnLst/>
            <a:rect l="l" t="t" r="r" b="b"/>
            <a:pathLst>
              <a:path w="7620000" h="120000" extrusionOk="0">
                <a:moveTo>
                  <a:pt x="0" y="0"/>
                </a:moveTo>
                <a:lnTo>
                  <a:pt x="7620000" y="0"/>
                </a:lnTo>
              </a:path>
            </a:pathLst>
          </a:custGeom>
          <a:noFill/>
          <a:ln w="348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3"/>
          <p:cNvSpPr/>
          <p:nvPr/>
        </p:nvSpPr>
        <p:spPr>
          <a:xfrm>
            <a:off x="6778532" y="2959071"/>
            <a:ext cx="4383239" cy="45719"/>
          </a:xfrm>
          <a:custGeom>
            <a:avLst/>
            <a:gdLst/>
            <a:ahLst/>
            <a:cxnLst/>
            <a:rect l="l" t="t" r="r" b="b"/>
            <a:pathLst>
              <a:path w="7620000" h="120000" extrusionOk="0">
                <a:moveTo>
                  <a:pt x="0" y="0"/>
                </a:moveTo>
                <a:lnTo>
                  <a:pt x="7620000" y="0"/>
                </a:lnTo>
              </a:path>
            </a:pathLst>
          </a:custGeom>
          <a:noFill/>
          <a:ln w="348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3"/>
          <p:cNvSpPr txBox="1"/>
          <p:nvPr/>
        </p:nvSpPr>
        <p:spPr>
          <a:xfrm>
            <a:off x="6843176" y="3004790"/>
            <a:ext cx="4253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작은학교 공유교육 기준 </a:t>
            </a:r>
            <a:r>
              <a:rPr lang="ko-KR" sz="18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거리 + 학생수  </a:t>
            </a:r>
            <a:endParaRPr/>
          </a:p>
        </p:txBody>
      </p:sp>
      <p:pic>
        <p:nvPicPr>
          <p:cNvPr id="678" name="Google Shape;67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8360" y="4834515"/>
            <a:ext cx="1999718" cy="143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15705" y="4899260"/>
            <a:ext cx="2276974" cy="1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3"/>
          <p:cNvSpPr/>
          <p:nvPr/>
        </p:nvSpPr>
        <p:spPr>
          <a:xfrm>
            <a:off x="8295157" y="5072727"/>
            <a:ext cx="492921" cy="119932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3"/>
          <p:cNvSpPr/>
          <p:nvPr/>
        </p:nvSpPr>
        <p:spPr>
          <a:xfrm>
            <a:off x="10368041" y="5065388"/>
            <a:ext cx="492921" cy="119932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777" y="3487523"/>
            <a:ext cx="1967251" cy="137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28066" y="4172223"/>
            <a:ext cx="2132703" cy="58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69321" y="3452740"/>
            <a:ext cx="2200829" cy="672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4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소개</a:t>
            </a:r>
            <a:endParaRPr/>
          </a:p>
        </p:txBody>
      </p:sp>
      <p:sp>
        <p:nvSpPr>
          <p:cNvPr id="690" name="Google Shape;690;p14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 수행 계획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/>
          </a:p>
        </p:txBody>
      </p:sp>
      <p:pic>
        <p:nvPicPr>
          <p:cNvPr id="691" name="Google Shape;6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21313" y="917973"/>
            <a:ext cx="6429428" cy="363149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4"/>
          <p:cNvSpPr/>
          <p:nvPr/>
        </p:nvSpPr>
        <p:spPr>
          <a:xfrm>
            <a:off x="-4569823" y="-741858"/>
            <a:ext cx="2871216" cy="1618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공유 교육(강사, 버스,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커리큘럼)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솔루션 목표 2번을 달성할 수 있다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821313" y="4733065"/>
            <a:ext cx="6429428" cy="358743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4"/>
          <p:cNvSpPr/>
          <p:nvPr/>
        </p:nvSpPr>
        <p:spPr>
          <a:xfrm>
            <a:off x="12697069" y="5080000"/>
            <a:ext cx="1879600" cy="177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성준</a:t>
            </a:r>
            <a:endParaRPr/>
          </a:p>
        </p:txBody>
      </p:sp>
      <p:sp>
        <p:nvSpPr>
          <p:cNvPr id="695" name="Google Shape;695;p14"/>
          <p:cNvSpPr/>
          <p:nvPr/>
        </p:nvSpPr>
        <p:spPr>
          <a:xfrm>
            <a:off x="12452722" y="3131821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디자인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예정</a:t>
            </a:r>
            <a:endParaRPr/>
          </a:p>
        </p:txBody>
      </p:sp>
      <p:sp>
        <p:nvSpPr>
          <p:cNvPr id="696" name="Google Shape;696;p14"/>
          <p:cNvSpPr/>
          <p:nvPr/>
        </p:nvSpPr>
        <p:spPr>
          <a:xfrm rot="-1239250">
            <a:off x="8283430" y="1463204"/>
            <a:ext cx="1718088" cy="2453086"/>
          </a:xfrm>
          <a:prstGeom prst="triangle">
            <a:avLst>
              <a:gd name="adj" fmla="val 14818"/>
            </a:avLst>
          </a:prstGeom>
          <a:gradFill>
            <a:gsLst>
              <a:gs pos="0">
                <a:srgbClr val="4472C3">
                  <a:alpha val="0"/>
                </a:srgbClr>
              </a:gs>
              <a:gs pos="30000">
                <a:srgbClr val="688DCF">
                  <a:alpha val="20000"/>
                </a:srgbClr>
              </a:gs>
              <a:gs pos="70000">
                <a:srgbClr val="3865B4">
                  <a:alpha val="60000"/>
                </a:srgbClr>
              </a:gs>
              <a:gs pos="100000">
                <a:srgbClr val="325AA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4"/>
          <p:cNvSpPr/>
          <p:nvPr/>
        </p:nvSpPr>
        <p:spPr>
          <a:xfrm>
            <a:off x="5136837" y="1566964"/>
            <a:ext cx="1787163" cy="2448006"/>
          </a:xfrm>
          <a:prstGeom prst="triangle">
            <a:avLst>
              <a:gd name="adj" fmla="val 49519"/>
            </a:avLst>
          </a:prstGeom>
          <a:gradFill>
            <a:gsLst>
              <a:gs pos="0">
                <a:srgbClr val="4472C3">
                  <a:alpha val="0"/>
                </a:srgbClr>
              </a:gs>
              <a:gs pos="30000">
                <a:srgbClr val="688DCF">
                  <a:alpha val="20000"/>
                </a:srgbClr>
              </a:gs>
              <a:gs pos="70000">
                <a:srgbClr val="3865B4">
                  <a:alpha val="60000"/>
                </a:srgbClr>
              </a:gs>
              <a:gs pos="100000">
                <a:srgbClr val="325AA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4"/>
          <p:cNvSpPr/>
          <p:nvPr/>
        </p:nvSpPr>
        <p:spPr>
          <a:xfrm rot="2823187">
            <a:off x="2712395" y="1431970"/>
            <a:ext cx="1787163" cy="2976212"/>
          </a:xfrm>
          <a:prstGeom prst="triangle">
            <a:avLst>
              <a:gd name="adj" fmla="val 37580"/>
            </a:avLst>
          </a:prstGeom>
          <a:gradFill>
            <a:gsLst>
              <a:gs pos="0">
                <a:srgbClr val="4472C3">
                  <a:alpha val="0"/>
                </a:srgbClr>
              </a:gs>
              <a:gs pos="30000">
                <a:srgbClr val="688DCF">
                  <a:alpha val="20000"/>
                </a:srgbClr>
              </a:gs>
              <a:gs pos="70000">
                <a:srgbClr val="3865B4">
                  <a:alpha val="60000"/>
                </a:srgbClr>
              </a:gs>
              <a:gs pos="100000">
                <a:srgbClr val="325AA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4"/>
          <p:cNvSpPr/>
          <p:nvPr/>
        </p:nvSpPr>
        <p:spPr>
          <a:xfrm>
            <a:off x="503583" y="1530626"/>
            <a:ext cx="11045687" cy="663934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4"/>
          <p:cNvSpPr/>
          <p:nvPr/>
        </p:nvSpPr>
        <p:spPr>
          <a:xfrm>
            <a:off x="4725433" y="1583815"/>
            <a:ext cx="27411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공유교육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솔루션</a:t>
            </a:r>
            <a:endParaRPr/>
          </a:p>
        </p:txBody>
      </p:sp>
      <p:sp>
        <p:nvSpPr>
          <p:cNvPr id="701" name="Google Shape;701;p14"/>
          <p:cNvSpPr/>
          <p:nvPr/>
        </p:nvSpPr>
        <p:spPr>
          <a:xfrm>
            <a:off x="1524000" y="3131821"/>
            <a:ext cx="1800000" cy="1800000"/>
          </a:xfrm>
          <a:prstGeom prst="flowChartConnector">
            <a:avLst/>
          </a:prstGeom>
          <a:solidFill>
            <a:srgbClr val="0350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76200" dist="12700" dir="8100000" sy="-23000" kx="8004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커리큘럼</a:t>
            </a:r>
            <a:endParaRPr/>
          </a:p>
        </p:txBody>
      </p:sp>
      <p:sp>
        <p:nvSpPr>
          <p:cNvPr id="702" name="Google Shape;702;p14"/>
          <p:cNvSpPr/>
          <p:nvPr/>
        </p:nvSpPr>
        <p:spPr>
          <a:xfrm>
            <a:off x="5128617" y="3131821"/>
            <a:ext cx="1800000" cy="1800000"/>
          </a:xfrm>
          <a:prstGeom prst="flowChartConnector">
            <a:avLst/>
          </a:prstGeom>
          <a:solidFill>
            <a:srgbClr val="0350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전문인력</a:t>
            </a:r>
            <a:endParaRPr/>
          </a:p>
        </p:txBody>
      </p:sp>
      <p:sp>
        <p:nvSpPr>
          <p:cNvPr id="703" name="Google Shape;703;p14"/>
          <p:cNvSpPr/>
          <p:nvPr/>
        </p:nvSpPr>
        <p:spPr>
          <a:xfrm>
            <a:off x="8728617" y="3131821"/>
            <a:ext cx="1800000" cy="1800000"/>
          </a:xfrm>
          <a:prstGeom prst="flowChartConnector">
            <a:avLst/>
          </a:prstGeom>
          <a:solidFill>
            <a:srgbClr val="0350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76200" dist="12700" dir="2700000" sy="-23000" kx="-8004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캠버스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4"/>
          <p:cNvSpPr txBox="1"/>
          <p:nvPr/>
        </p:nvSpPr>
        <p:spPr>
          <a:xfrm>
            <a:off x="819354" y="5000987"/>
            <a:ext cx="322057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코디니를 사용한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아이들의 </a:t>
            </a: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흥미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를 이끌어낼 수 있는</a:t>
            </a:r>
            <a:endParaRPr sz="1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커리큘럼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적용</a:t>
            </a:r>
            <a:endParaRPr/>
          </a:p>
        </p:txBody>
      </p:sp>
      <p:sp>
        <p:nvSpPr>
          <p:cNvPr id="705" name="Google Shape;705;p14"/>
          <p:cNvSpPr txBox="1"/>
          <p:nvPr/>
        </p:nvSpPr>
        <p:spPr>
          <a:xfrm>
            <a:off x="4403009" y="5016374"/>
            <a:ext cx="338598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공공기관 제공 AI·SW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전문인력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이 수업을 제공함으로써 </a:t>
            </a: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체계적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이고 </a:t>
            </a: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전문적인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수업 가능</a:t>
            </a:r>
            <a:endParaRPr/>
          </a:p>
        </p:txBody>
      </p:sp>
      <p:sp>
        <p:nvSpPr>
          <p:cNvPr id="706" name="Google Shape;706;p14"/>
          <p:cNvSpPr txBox="1"/>
          <p:nvPr/>
        </p:nvSpPr>
        <p:spPr>
          <a:xfrm>
            <a:off x="8081808" y="5016374"/>
            <a:ext cx="3093617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통학버스를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자체적으로 작은학교간 </a:t>
            </a:r>
            <a:r>
              <a:rPr lang="ko-KR" sz="1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공유교육</a:t>
            </a:r>
            <a:r>
              <a:rPr lang="ko-KR" sz="1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이 가능한 환경 조성</a:t>
            </a:r>
            <a:endParaRPr/>
          </a:p>
        </p:txBody>
      </p:sp>
      <p:sp>
        <p:nvSpPr>
          <p:cNvPr id="707" name="Google Shape;707;p14"/>
          <p:cNvSpPr/>
          <p:nvPr/>
        </p:nvSpPr>
        <p:spPr>
          <a:xfrm>
            <a:off x="2854413" y="5901150"/>
            <a:ext cx="5699125" cy="76200"/>
          </a:xfrm>
          <a:custGeom>
            <a:avLst/>
            <a:gdLst/>
            <a:ahLst/>
            <a:cxnLst/>
            <a:rect l="l" t="t" r="r" b="b"/>
            <a:pathLst>
              <a:path w="5699125" h="76200" extrusionOk="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099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199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0" y="31749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5699125" h="76200" extrusionOk="0">
                <a:moveTo>
                  <a:pt x="5661024" y="0"/>
                </a:moveTo>
                <a:lnTo>
                  <a:pt x="5646231" y="2993"/>
                </a:lnTo>
                <a:lnTo>
                  <a:pt x="5634116" y="11158"/>
                </a:lnTo>
                <a:lnTo>
                  <a:pt x="5625931" y="23268"/>
                </a:lnTo>
                <a:lnTo>
                  <a:pt x="5622924" y="38099"/>
                </a:lnTo>
                <a:lnTo>
                  <a:pt x="5625931" y="52931"/>
                </a:lnTo>
                <a:lnTo>
                  <a:pt x="5634116" y="65041"/>
                </a:lnTo>
                <a:lnTo>
                  <a:pt x="5646231" y="73206"/>
                </a:lnTo>
                <a:lnTo>
                  <a:pt x="5661024" y="76199"/>
                </a:lnTo>
                <a:lnTo>
                  <a:pt x="5675872" y="73206"/>
                </a:lnTo>
                <a:lnTo>
                  <a:pt x="5687980" y="65041"/>
                </a:lnTo>
                <a:lnTo>
                  <a:pt x="5696136" y="52931"/>
                </a:lnTo>
                <a:lnTo>
                  <a:pt x="5697845" y="44449"/>
                </a:lnTo>
                <a:lnTo>
                  <a:pt x="5661024" y="44449"/>
                </a:lnTo>
                <a:lnTo>
                  <a:pt x="5661024" y="31749"/>
                </a:lnTo>
                <a:lnTo>
                  <a:pt x="5697845" y="31749"/>
                </a:lnTo>
                <a:lnTo>
                  <a:pt x="5696136" y="23268"/>
                </a:lnTo>
                <a:lnTo>
                  <a:pt x="5687980" y="11158"/>
                </a:lnTo>
                <a:lnTo>
                  <a:pt x="5675872" y="2993"/>
                </a:lnTo>
                <a:lnTo>
                  <a:pt x="5661024" y="0"/>
                </a:lnTo>
                <a:close/>
              </a:path>
              <a:path w="5699125" h="76200" extrusionOk="0">
                <a:moveTo>
                  <a:pt x="74920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0" y="44449"/>
                </a:lnTo>
                <a:lnTo>
                  <a:pt x="76200" y="38099"/>
                </a:lnTo>
                <a:lnTo>
                  <a:pt x="74920" y="31749"/>
                </a:lnTo>
                <a:close/>
              </a:path>
              <a:path w="5699125" h="76200" extrusionOk="0">
                <a:moveTo>
                  <a:pt x="5624212" y="31749"/>
                </a:moveTo>
                <a:lnTo>
                  <a:pt x="74920" y="31749"/>
                </a:lnTo>
                <a:lnTo>
                  <a:pt x="76200" y="38099"/>
                </a:lnTo>
                <a:lnTo>
                  <a:pt x="74920" y="44449"/>
                </a:lnTo>
                <a:lnTo>
                  <a:pt x="5624212" y="44449"/>
                </a:lnTo>
                <a:lnTo>
                  <a:pt x="5622924" y="38099"/>
                </a:lnTo>
                <a:lnTo>
                  <a:pt x="5624212" y="31749"/>
                </a:lnTo>
                <a:close/>
              </a:path>
              <a:path w="5699125" h="76200" extrusionOk="0">
                <a:moveTo>
                  <a:pt x="5697845" y="31749"/>
                </a:moveTo>
                <a:lnTo>
                  <a:pt x="5661024" y="31749"/>
                </a:lnTo>
                <a:lnTo>
                  <a:pt x="5661024" y="44449"/>
                </a:lnTo>
                <a:lnTo>
                  <a:pt x="5697845" y="44449"/>
                </a:lnTo>
                <a:lnTo>
                  <a:pt x="5699124" y="38099"/>
                </a:lnTo>
                <a:lnTo>
                  <a:pt x="5697845" y="31749"/>
                </a:lnTo>
                <a:close/>
              </a:path>
            </a:pathLst>
          </a:custGeom>
          <a:solidFill>
            <a:srgbClr val="03509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4"/>
          <p:cNvSpPr txBox="1"/>
          <p:nvPr/>
        </p:nvSpPr>
        <p:spPr>
          <a:xfrm>
            <a:off x="3115216" y="5939250"/>
            <a:ext cx="52450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수도권과 지방지역 AI </a:t>
            </a:r>
            <a:r>
              <a:rPr lang="ko-KR" sz="18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교육격차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작은학교간 교육 생태계 </a:t>
            </a:r>
            <a:r>
              <a:rPr lang="ko-KR" sz="18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표준 모델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4"/>
          <p:cNvSpPr/>
          <p:nvPr/>
        </p:nvSpPr>
        <p:spPr>
          <a:xfrm>
            <a:off x="2854412" y="6547481"/>
            <a:ext cx="5699125" cy="76200"/>
          </a:xfrm>
          <a:custGeom>
            <a:avLst/>
            <a:gdLst/>
            <a:ahLst/>
            <a:cxnLst/>
            <a:rect l="l" t="t" r="r" b="b"/>
            <a:pathLst>
              <a:path w="5699125" h="76200" extrusionOk="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099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199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0" y="31749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5699125" h="76200" extrusionOk="0">
                <a:moveTo>
                  <a:pt x="5661024" y="0"/>
                </a:moveTo>
                <a:lnTo>
                  <a:pt x="5646231" y="2993"/>
                </a:lnTo>
                <a:lnTo>
                  <a:pt x="5634116" y="11158"/>
                </a:lnTo>
                <a:lnTo>
                  <a:pt x="5625931" y="23268"/>
                </a:lnTo>
                <a:lnTo>
                  <a:pt x="5622924" y="38099"/>
                </a:lnTo>
                <a:lnTo>
                  <a:pt x="5625931" y="52931"/>
                </a:lnTo>
                <a:lnTo>
                  <a:pt x="5634116" y="65041"/>
                </a:lnTo>
                <a:lnTo>
                  <a:pt x="5646231" y="73206"/>
                </a:lnTo>
                <a:lnTo>
                  <a:pt x="5661024" y="76199"/>
                </a:lnTo>
                <a:lnTo>
                  <a:pt x="5675872" y="73206"/>
                </a:lnTo>
                <a:lnTo>
                  <a:pt x="5687980" y="65041"/>
                </a:lnTo>
                <a:lnTo>
                  <a:pt x="5696136" y="52931"/>
                </a:lnTo>
                <a:lnTo>
                  <a:pt x="5697845" y="44449"/>
                </a:lnTo>
                <a:lnTo>
                  <a:pt x="5661024" y="44449"/>
                </a:lnTo>
                <a:lnTo>
                  <a:pt x="5661024" y="31749"/>
                </a:lnTo>
                <a:lnTo>
                  <a:pt x="5697845" y="31749"/>
                </a:lnTo>
                <a:lnTo>
                  <a:pt x="5696136" y="23268"/>
                </a:lnTo>
                <a:lnTo>
                  <a:pt x="5687980" y="11158"/>
                </a:lnTo>
                <a:lnTo>
                  <a:pt x="5675872" y="2993"/>
                </a:lnTo>
                <a:lnTo>
                  <a:pt x="5661024" y="0"/>
                </a:lnTo>
                <a:close/>
              </a:path>
              <a:path w="5699125" h="76200" extrusionOk="0">
                <a:moveTo>
                  <a:pt x="74920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0" y="44449"/>
                </a:lnTo>
                <a:lnTo>
                  <a:pt x="76200" y="38099"/>
                </a:lnTo>
                <a:lnTo>
                  <a:pt x="74920" y="31749"/>
                </a:lnTo>
                <a:close/>
              </a:path>
              <a:path w="5699125" h="76200" extrusionOk="0">
                <a:moveTo>
                  <a:pt x="5624212" y="31749"/>
                </a:moveTo>
                <a:lnTo>
                  <a:pt x="74920" y="31749"/>
                </a:lnTo>
                <a:lnTo>
                  <a:pt x="76200" y="38099"/>
                </a:lnTo>
                <a:lnTo>
                  <a:pt x="74920" y="44449"/>
                </a:lnTo>
                <a:lnTo>
                  <a:pt x="5624212" y="44449"/>
                </a:lnTo>
                <a:lnTo>
                  <a:pt x="5622924" y="38099"/>
                </a:lnTo>
                <a:lnTo>
                  <a:pt x="5624212" y="31749"/>
                </a:lnTo>
                <a:close/>
              </a:path>
              <a:path w="5699125" h="76200" extrusionOk="0">
                <a:moveTo>
                  <a:pt x="5697845" y="31749"/>
                </a:moveTo>
                <a:lnTo>
                  <a:pt x="5661024" y="31749"/>
                </a:lnTo>
                <a:lnTo>
                  <a:pt x="5661024" y="44449"/>
                </a:lnTo>
                <a:lnTo>
                  <a:pt x="5697845" y="44449"/>
                </a:lnTo>
                <a:lnTo>
                  <a:pt x="5699124" y="38099"/>
                </a:lnTo>
                <a:lnTo>
                  <a:pt x="5697845" y="31749"/>
                </a:lnTo>
                <a:close/>
              </a:path>
            </a:pathLst>
          </a:custGeom>
          <a:solidFill>
            <a:srgbClr val="03509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소개: 차별화 전략</a:t>
            </a:r>
            <a:endParaRPr/>
          </a:p>
        </p:txBody>
      </p:sp>
      <p:sp>
        <p:nvSpPr>
          <p:cNvPr id="715" name="Google Shape;715;p15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 수행 계획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716" name="Google Shape;716;p15"/>
          <p:cNvSpPr/>
          <p:nvPr/>
        </p:nvSpPr>
        <p:spPr>
          <a:xfrm>
            <a:off x="-4407672" y="-1917470"/>
            <a:ext cx="2871216" cy="1618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솔루션 적용 5개..?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솔루션 목표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3,4,5번을 할 수 있다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075313" y="172024"/>
            <a:ext cx="6860094" cy="384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075314" y="4178069"/>
            <a:ext cx="6883701" cy="384090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"/>
          <p:cNvSpPr/>
          <p:nvPr/>
        </p:nvSpPr>
        <p:spPr>
          <a:xfrm>
            <a:off x="12623800" y="5051829"/>
            <a:ext cx="1879600" cy="177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성준</a:t>
            </a:r>
            <a:endParaRPr/>
          </a:p>
        </p:txBody>
      </p:sp>
      <p:sp>
        <p:nvSpPr>
          <p:cNvPr id="720" name="Google Shape;720;p15"/>
          <p:cNvSpPr/>
          <p:nvPr/>
        </p:nvSpPr>
        <p:spPr>
          <a:xfrm>
            <a:off x="2953473" y="1998934"/>
            <a:ext cx="6285053" cy="351870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위에서 말한 작은학교+공유 교육 개념을 바탕으로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5가지 차별화 전략 제시 장표로 작성 예정</a:t>
            </a:r>
            <a:endParaRPr/>
          </a:p>
        </p:txBody>
      </p:sp>
      <p:sp>
        <p:nvSpPr>
          <p:cNvPr id="721" name="Google Shape;721;p15"/>
          <p:cNvSpPr/>
          <p:nvPr/>
        </p:nvSpPr>
        <p:spPr>
          <a:xfrm>
            <a:off x="3366531" y="5885910"/>
            <a:ext cx="5699125" cy="76200"/>
          </a:xfrm>
          <a:custGeom>
            <a:avLst/>
            <a:gdLst/>
            <a:ahLst/>
            <a:cxnLst/>
            <a:rect l="l" t="t" r="r" b="b"/>
            <a:pathLst>
              <a:path w="5699125" h="76200" extrusionOk="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099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199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0" y="31749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5699125" h="76200" extrusionOk="0">
                <a:moveTo>
                  <a:pt x="5661024" y="0"/>
                </a:moveTo>
                <a:lnTo>
                  <a:pt x="5646231" y="2993"/>
                </a:lnTo>
                <a:lnTo>
                  <a:pt x="5634116" y="11158"/>
                </a:lnTo>
                <a:lnTo>
                  <a:pt x="5625931" y="23268"/>
                </a:lnTo>
                <a:lnTo>
                  <a:pt x="5622924" y="38099"/>
                </a:lnTo>
                <a:lnTo>
                  <a:pt x="5625931" y="52931"/>
                </a:lnTo>
                <a:lnTo>
                  <a:pt x="5634116" y="65041"/>
                </a:lnTo>
                <a:lnTo>
                  <a:pt x="5646231" y="73206"/>
                </a:lnTo>
                <a:lnTo>
                  <a:pt x="5661024" y="76199"/>
                </a:lnTo>
                <a:lnTo>
                  <a:pt x="5675872" y="73206"/>
                </a:lnTo>
                <a:lnTo>
                  <a:pt x="5687980" y="65041"/>
                </a:lnTo>
                <a:lnTo>
                  <a:pt x="5696136" y="52931"/>
                </a:lnTo>
                <a:lnTo>
                  <a:pt x="5697845" y="44449"/>
                </a:lnTo>
                <a:lnTo>
                  <a:pt x="5661024" y="44449"/>
                </a:lnTo>
                <a:lnTo>
                  <a:pt x="5661024" y="31749"/>
                </a:lnTo>
                <a:lnTo>
                  <a:pt x="5697845" y="31749"/>
                </a:lnTo>
                <a:lnTo>
                  <a:pt x="5696136" y="23268"/>
                </a:lnTo>
                <a:lnTo>
                  <a:pt x="5687980" y="11158"/>
                </a:lnTo>
                <a:lnTo>
                  <a:pt x="5675872" y="2993"/>
                </a:lnTo>
                <a:lnTo>
                  <a:pt x="5661024" y="0"/>
                </a:lnTo>
                <a:close/>
              </a:path>
              <a:path w="5699125" h="76200" extrusionOk="0">
                <a:moveTo>
                  <a:pt x="74920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0" y="44449"/>
                </a:lnTo>
                <a:lnTo>
                  <a:pt x="76200" y="38099"/>
                </a:lnTo>
                <a:lnTo>
                  <a:pt x="74920" y="31749"/>
                </a:lnTo>
                <a:close/>
              </a:path>
              <a:path w="5699125" h="76200" extrusionOk="0">
                <a:moveTo>
                  <a:pt x="5624212" y="31749"/>
                </a:moveTo>
                <a:lnTo>
                  <a:pt x="74920" y="31749"/>
                </a:lnTo>
                <a:lnTo>
                  <a:pt x="76200" y="38099"/>
                </a:lnTo>
                <a:lnTo>
                  <a:pt x="74920" y="44449"/>
                </a:lnTo>
                <a:lnTo>
                  <a:pt x="5624212" y="44449"/>
                </a:lnTo>
                <a:lnTo>
                  <a:pt x="5622924" y="38099"/>
                </a:lnTo>
                <a:lnTo>
                  <a:pt x="5624212" y="31749"/>
                </a:lnTo>
                <a:close/>
              </a:path>
              <a:path w="5699125" h="76200" extrusionOk="0">
                <a:moveTo>
                  <a:pt x="5697845" y="31749"/>
                </a:moveTo>
                <a:lnTo>
                  <a:pt x="5661024" y="31749"/>
                </a:lnTo>
                <a:lnTo>
                  <a:pt x="5661024" y="44449"/>
                </a:lnTo>
                <a:lnTo>
                  <a:pt x="5697845" y="44449"/>
                </a:lnTo>
                <a:lnTo>
                  <a:pt x="5699124" y="38099"/>
                </a:lnTo>
                <a:lnTo>
                  <a:pt x="5697845" y="31749"/>
                </a:lnTo>
                <a:close/>
              </a:path>
            </a:pathLst>
          </a:custGeom>
          <a:solidFill>
            <a:srgbClr val="03509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5"/>
          <p:cNvSpPr txBox="1"/>
          <p:nvPr/>
        </p:nvSpPr>
        <p:spPr>
          <a:xfrm>
            <a:off x="3579071" y="5924010"/>
            <a:ext cx="52740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창의적 문제해결능력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향상, 미래의 도전과제에 스스로 대비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LMS를 사용한 </a:t>
            </a:r>
            <a:r>
              <a:rPr lang="ko-KR" sz="18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관리 최적화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지속적인 개선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5"/>
          <p:cNvSpPr/>
          <p:nvPr/>
        </p:nvSpPr>
        <p:spPr>
          <a:xfrm>
            <a:off x="3366530" y="6532241"/>
            <a:ext cx="5699125" cy="76200"/>
          </a:xfrm>
          <a:custGeom>
            <a:avLst/>
            <a:gdLst/>
            <a:ahLst/>
            <a:cxnLst/>
            <a:rect l="l" t="t" r="r" b="b"/>
            <a:pathLst>
              <a:path w="5699125" h="76200" extrusionOk="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099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199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0" y="31749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5699125" h="76200" extrusionOk="0">
                <a:moveTo>
                  <a:pt x="5661024" y="0"/>
                </a:moveTo>
                <a:lnTo>
                  <a:pt x="5646231" y="2993"/>
                </a:lnTo>
                <a:lnTo>
                  <a:pt x="5634116" y="11158"/>
                </a:lnTo>
                <a:lnTo>
                  <a:pt x="5625931" y="23268"/>
                </a:lnTo>
                <a:lnTo>
                  <a:pt x="5622924" y="38099"/>
                </a:lnTo>
                <a:lnTo>
                  <a:pt x="5625931" y="52931"/>
                </a:lnTo>
                <a:lnTo>
                  <a:pt x="5634116" y="65041"/>
                </a:lnTo>
                <a:lnTo>
                  <a:pt x="5646231" y="73206"/>
                </a:lnTo>
                <a:lnTo>
                  <a:pt x="5661024" y="76199"/>
                </a:lnTo>
                <a:lnTo>
                  <a:pt x="5675872" y="73206"/>
                </a:lnTo>
                <a:lnTo>
                  <a:pt x="5687980" y="65041"/>
                </a:lnTo>
                <a:lnTo>
                  <a:pt x="5696136" y="52931"/>
                </a:lnTo>
                <a:lnTo>
                  <a:pt x="5697845" y="44449"/>
                </a:lnTo>
                <a:lnTo>
                  <a:pt x="5661024" y="44449"/>
                </a:lnTo>
                <a:lnTo>
                  <a:pt x="5661024" y="31749"/>
                </a:lnTo>
                <a:lnTo>
                  <a:pt x="5697845" y="31749"/>
                </a:lnTo>
                <a:lnTo>
                  <a:pt x="5696136" y="23268"/>
                </a:lnTo>
                <a:lnTo>
                  <a:pt x="5687980" y="11158"/>
                </a:lnTo>
                <a:lnTo>
                  <a:pt x="5675872" y="2993"/>
                </a:lnTo>
                <a:lnTo>
                  <a:pt x="5661024" y="0"/>
                </a:lnTo>
                <a:close/>
              </a:path>
              <a:path w="5699125" h="76200" extrusionOk="0">
                <a:moveTo>
                  <a:pt x="74920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0" y="44449"/>
                </a:lnTo>
                <a:lnTo>
                  <a:pt x="76200" y="38099"/>
                </a:lnTo>
                <a:lnTo>
                  <a:pt x="74920" y="31749"/>
                </a:lnTo>
                <a:close/>
              </a:path>
              <a:path w="5699125" h="76200" extrusionOk="0">
                <a:moveTo>
                  <a:pt x="5624212" y="31749"/>
                </a:moveTo>
                <a:lnTo>
                  <a:pt x="74920" y="31749"/>
                </a:lnTo>
                <a:lnTo>
                  <a:pt x="76200" y="38099"/>
                </a:lnTo>
                <a:lnTo>
                  <a:pt x="74920" y="44449"/>
                </a:lnTo>
                <a:lnTo>
                  <a:pt x="5624212" y="44449"/>
                </a:lnTo>
                <a:lnTo>
                  <a:pt x="5622924" y="38099"/>
                </a:lnTo>
                <a:lnTo>
                  <a:pt x="5624212" y="31749"/>
                </a:lnTo>
                <a:close/>
              </a:path>
              <a:path w="5699125" h="76200" extrusionOk="0">
                <a:moveTo>
                  <a:pt x="5697845" y="31749"/>
                </a:moveTo>
                <a:lnTo>
                  <a:pt x="5661024" y="31749"/>
                </a:lnTo>
                <a:lnTo>
                  <a:pt x="5661024" y="44449"/>
                </a:lnTo>
                <a:lnTo>
                  <a:pt x="5697845" y="44449"/>
                </a:lnTo>
                <a:lnTo>
                  <a:pt x="5699124" y="38099"/>
                </a:lnTo>
                <a:lnTo>
                  <a:pt x="5697845" y="31749"/>
                </a:lnTo>
                <a:close/>
              </a:path>
            </a:pathLst>
          </a:custGeom>
          <a:solidFill>
            <a:srgbClr val="03509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6" descr="KT클라우드 투자유치 본입찰, KKR·IMM·VIG 등 참여-인베스트조선"/>
          <p:cNvPicPr preferRelativeResize="0"/>
          <p:nvPr/>
        </p:nvPicPr>
        <p:blipFill rotWithShape="1">
          <a:blip r:embed="rId3">
            <a:alphaModFix/>
          </a:blip>
          <a:srcRect b="9131"/>
          <a:stretch/>
        </p:blipFill>
        <p:spPr>
          <a:xfrm>
            <a:off x="514318" y="7443839"/>
            <a:ext cx="6048375" cy="32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6" descr="파워포인트에 사용할 넓은 화살표 : 네이버 블로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259" y="7593551"/>
            <a:ext cx="2242809" cy="1059022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6"/>
          <p:cNvSpPr/>
          <p:nvPr/>
        </p:nvSpPr>
        <p:spPr>
          <a:xfrm>
            <a:off x="204883" y="3918983"/>
            <a:ext cx="11782234" cy="25326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6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소개</a:t>
            </a:r>
            <a:endParaRPr/>
          </a:p>
        </p:txBody>
      </p:sp>
      <p:sp>
        <p:nvSpPr>
          <p:cNvPr id="732" name="Google Shape;732;p16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 수행 계획</a:t>
            </a:r>
            <a:endParaRPr/>
          </a:p>
        </p:txBody>
      </p:sp>
      <p:pic>
        <p:nvPicPr>
          <p:cNvPr id="733" name="Google Shape;73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865648" y="-590279"/>
            <a:ext cx="6593266" cy="368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65648" y="3157148"/>
            <a:ext cx="6593266" cy="370085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6"/>
          <p:cNvSpPr/>
          <p:nvPr/>
        </p:nvSpPr>
        <p:spPr>
          <a:xfrm>
            <a:off x="14566567" y="1768072"/>
            <a:ext cx="4419600" cy="369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/>
          </a:p>
        </p:txBody>
      </p:sp>
      <p:sp>
        <p:nvSpPr>
          <p:cNvPr id="736" name="Google Shape;736;p16"/>
          <p:cNvSpPr/>
          <p:nvPr/>
        </p:nvSpPr>
        <p:spPr>
          <a:xfrm rot="-5400000">
            <a:off x="16664277" y="1158808"/>
            <a:ext cx="224179" cy="3308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6"/>
          <p:cNvSpPr/>
          <p:nvPr/>
        </p:nvSpPr>
        <p:spPr>
          <a:xfrm>
            <a:off x="14732000" y="341782"/>
            <a:ext cx="4419600" cy="369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주요 서비스</a:t>
            </a:r>
            <a:endParaRPr/>
          </a:p>
        </p:txBody>
      </p:sp>
      <p:sp>
        <p:nvSpPr>
          <p:cNvPr id="738" name="Google Shape;738;p16"/>
          <p:cNvSpPr/>
          <p:nvPr/>
        </p:nvSpPr>
        <p:spPr>
          <a:xfrm>
            <a:off x="7167140" y="22862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  <p:sp>
        <p:nvSpPr>
          <p:cNvPr id="739" name="Google Shape;739;p16"/>
          <p:cNvSpPr/>
          <p:nvPr/>
        </p:nvSpPr>
        <p:spPr>
          <a:xfrm>
            <a:off x="5228614" y="6263178"/>
            <a:ext cx="1734772" cy="37684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기술</a:t>
            </a:r>
            <a:endParaRPr/>
          </a:p>
        </p:txBody>
      </p:sp>
      <p:sp>
        <p:nvSpPr>
          <p:cNvPr id="740" name="Google Shape;740;p16"/>
          <p:cNvSpPr/>
          <p:nvPr/>
        </p:nvSpPr>
        <p:spPr>
          <a:xfrm>
            <a:off x="2242608" y="5060934"/>
            <a:ext cx="792000" cy="45719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6"/>
          <p:cNvSpPr/>
          <p:nvPr/>
        </p:nvSpPr>
        <p:spPr>
          <a:xfrm>
            <a:off x="4472347" y="5060934"/>
            <a:ext cx="792000" cy="45719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6"/>
          <p:cNvSpPr/>
          <p:nvPr/>
        </p:nvSpPr>
        <p:spPr>
          <a:xfrm>
            <a:off x="6442946" y="5071562"/>
            <a:ext cx="792000" cy="45719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6"/>
          <p:cNvSpPr/>
          <p:nvPr/>
        </p:nvSpPr>
        <p:spPr>
          <a:xfrm>
            <a:off x="9360806" y="5060934"/>
            <a:ext cx="792000" cy="45719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6"/>
          <p:cNvSpPr txBox="1"/>
          <p:nvPr/>
        </p:nvSpPr>
        <p:spPr>
          <a:xfrm>
            <a:off x="514318" y="5328895"/>
            <a:ext cx="15774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학생들의 AI 블록코딩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프로그램을 활용하여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모델을 설계, 테스트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있게 지원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6"/>
          <p:cNvSpPr txBox="1"/>
          <p:nvPr/>
        </p:nvSpPr>
        <p:spPr>
          <a:xfrm>
            <a:off x="2811207" y="4039317"/>
            <a:ext cx="18423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정규 수업과 프로젝트의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블록코딩 결과를 출력하는 디바이스로 활용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6"/>
          <p:cNvSpPr txBox="1"/>
          <p:nvPr/>
        </p:nvSpPr>
        <p:spPr>
          <a:xfrm>
            <a:off x="5291578" y="5436218"/>
            <a:ext cx="11257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미니 프로젝트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경로 탐색 및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안내기능 활용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6"/>
          <p:cNvSpPr txBox="1"/>
          <p:nvPr/>
        </p:nvSpPr>
        <p:spPr>
          <a:xfrm>
            <a:off x="10057544" y="5328895"/>
            <a:ext cx="190015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인프라(서버, 네트워크,   보안 등) 전문적 운영 및 관리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2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학습관리시스템(LMS</a:t>
            </a:r>
            <a:r>
              <a:rPr lang="en-US" altLang="ko-KR" sz="12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의 안정적인 운영</a:t>
            </a:r>
            <a:r>
              <a:rPr lang="ko-KR" sz="12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신속한 문제 대응과 유지보수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6"/>
          <p:cNvSpPr/>
          <p:nvPr/>
        </p:nvSpPr>
        <p:spPr>
          <a:xfrm>
            <a:off x="8406474" y="7199449"/>
            <a:ext cx="1734772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6"/>
          <p:cNvSpPr txBox="1"/>
          <p:nvPr/>
        </p:nvSpPr>
        <p:spPr>
          <a:xfrm>
            <a:off x="6984632" y="4052039"/>
            <a:ext cx="286295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학습관리시스템(LMS)의 안정적 운영을 위한 고가용성 인프라 구축 및 학습 데이터 저장</a:t>
            </a:r>
            <a:b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(DB, 컴퓨터 인스턴스, </a:t>
            </a:r>
            <a:r>
              <a:rPr lang="ko-KR" sz="10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로드밸런서</a:t>
            </a:r>
            <a:r>
              <a:rPr lang="ko-KR"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pic>
        <p:nvPicPr>
          <p:cNvPr id="750" name="Google Shape;750;p16" descr="codiny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715" y="4911222"/>
            <a:ext cx="1851685" cy="3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6"/>
          <p:cNvSpPr/>
          <p:nvPr/>
        </p:nvSpPr>
        <p:spPr>
          <a:xfrm>
            <a:off x="6469470" y="7194056"/>
            <a:ext cx="1734772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6" descr="Corporate Identity | K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38573" y="4799136"/>
            <a:ext cx="466140" cy="38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6"/>
          <p:cNvPicPr preferRelativeResize="0"/>
          <p:nvPr/>
        </p:nvPicPr>
        <p:blipFill rotWithShape="1">
          <a:blip r:embed="rId9">
            <a:alphaModFix/>
          </a:blip>
          <a:srcRect l="1" r="45532"/>
          <a:stretch/>
        </p:blipFill>
        <p:spPr>
          <a:xfrm>
            <a:off x="10838424" y="4827935"/>
            <a:ext cx="944873" cy="3822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54" name="Google Shape;754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97811" y="4875990"/>
            <a:ext cx="1600130" cy="39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25986" y="1495498"/>
            <a:ext cx="2568766" cy="79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6"/>
          <p:cNvPicPr preferRelativeResize="0"/>
          <p:nvPr/>
        </p:nvPicPr>
        <p:blipFill rotWithShape="1">
          <a:blip r:embed="rId12">
            <a:alphaModFix/>
          </a:blip>
          <a:srcRect t="24808" b="17491"/>
          <a:stretch/>
        </p:blipFill>
        <p:spPr>
          <a:xfrm>
            <a:off x="8892871" y="1690212"/>
            <a:ext cx="1926834" cy="142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67592" y="1750697"/>
            <a:ext cx="1421139" cy="142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44146" y="4617005"/>
            <a:ext cx="1621715" cy="91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79548" y="4649754"/>
            <a:ext cx="705250" cy="88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6" descr="KT클라우드 투자유치 변수는 '수익보장 장치'ㆍ'확장전략'-인베스트조선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17058" y="7605190"/>
            <a:ext cx="60483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6" descr="파워포인트] 쓸모가 많은 - 넓은 화살표 투명 도식 : 네이버 블로그"/>
          <p:cNvPicPr preferRelativeResize="0"/>
          <p:nvPr/>
        </p:nvPicPr>
        <p:blipFill rotWithShape="1">
          <a:blip r:embed="rId17">
            <a:alphaModFix/>
          </a:blip>
          <a:srcRect b="11994"/>
          <a:stretch/>
        </p:blipFill>
        <p:spPr>
          <a:xfrm>
            <a:off x="4108034" y="2711874"/>
            <a:ext cx="4000500" cy="13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6" descr="파워포인트] 쓸모가 많은 - 넓은 화살표 투명 도식 : 네이버 블로그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3486182" y="7195319"/>
            <a:ext cx="40005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6"/>
          <p:cNvSpPr txBox="1"/>
          <p:nvPr/>
        </p:nvSpPr>
        <p:spPr>
          <a:xfrm>
            <a:off x="526673" y="4556064"/>
            <a:ext cx="1532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① KT AI 코디니</a:t>
            </a:r>
            <a:endParaRPr sz="1600">
              <a:solidFill>
                <a:srgbClr val="F669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6"/>
          <p:cNvSpPr txBox="1"/>
          <p:nvPr/>
        </p:nvSpPr>
        <p:spPr>
          <a:xfrm>
            <a:off x="3010103" y="5450095"/>
            <a:ext cx="1532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② KT 기가 지니</a:t>
            </a:r>
            <a:endParaRPr sz="1600">
              <a:solidFill>
                <a:srgbClr val="F669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6"/>
          <p:cNvSpPr txBox="1"/>
          <p:nvPr/>
        </p:nvSpPr>
        <p:spPr>
          <a:xfrm>
            <a:off x="5088447" y="4352648"/>
            <a:ext cx="1532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③ KT 원내비</a:t>
            </a:r>
            <a:endParaRPr sz="1600">
              <a:solidFill>
                <a:srgbClr val="F669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6"/>
          <p:cNvSpPr txBox="1"/>
          <p:nvPr/>
        </p:nvSpPr>
        <p:spPr>
          <a:xfrm>
            <a:off x="7585763" y="5448758"/>
            <a:ext cx="1532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④ KT 클라우드</a:t>
            </a:r>
            <a:endParaRPr sz="1600">
              <a:solidFill>
                <a:srgbClr val="F669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6"/>
          <p:cNvSpPr txBox="1"/>
          <p:nvPr/>
        </p:nvSpPr>
        <p:spPr>
          <a:xfrm>
            <a:off x="10324852" y="4353540"/>
            <a:ext cx="1532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⑤ KT 매니지드</a:t>
            </a:r>
            <a:endParaRPr sz="1600">
              <a:solidFill>
                <a:srgbClr val="F669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6"/>
          <p:cNvSpPr txBox="1"/>
          <p:nvPr/>
        </p:nvSpPr>
        <p:spPr>
          <a:xfrm>
            <a:off x="4243543" y="2202180"/>
            <a:ext cx="35945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작은학교 학생들을 위한 공유 교육 플랫폼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- 5차시 융복합 이론 수업과 프로젝트로 구성된 교육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6"/>
          <p:cNvSpPr txBox="1"/>
          <p:nvPr/>
        </p:nvSpPr>
        <p:spPr>
          <a:xfrm>
            <a:off x="526673" y="3004754"/>
            <a:ext cx="4126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학생과 강사의 원활한 소통을 위한 학습관리시스템 구축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산출물 업로드 및 강사 피드백 작성,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Q&amp;A, 블록코딩 문제(블록숲) 구성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6"/>
          <p:cNvSpPr txBox="1"/>
          <p:nvPr/>
        </p:nvSpPr>
        <p:spPr>
          <a:xfrm>
            <a:off x="5400937" y="1103143"/>
            <a:ext cx="14211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AIDLE스쿨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6"/>
          <p:cNvSpPr txBox="1"/>
          <p:nvPr/>
        </p:nvSpPr>
        <p:spPr>
          <a:xfrm>
            <a:off x="1615962" y="1501434"/>
            <a:ext cx="16757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학습관리시스템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6"/>
          <p:cNvSpPr txBox="1"/>
          <p:nvPr/>
        </p:nvSpPr>
        <p:spPr>
          <a:xfrm>
            <a:off x="9095943" y="1446815"/>
            <a:ext cx="16757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학습관리시스템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6"/>
          <p:cNvSpPr txBox="1"/>
          <p:nvPr/>
        </p:nvSpPr>
        <p:spPr>
          <a:xfrm>
            <a:off x="7830800" y="2916307"/>
            <a:ext cx="41269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원활한 공유교육을 위한 통학버스 ‘캠버스운행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차량 안전 점검 및 교육 체계화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차량 외부 AIDLE SCHOOL 로고∙마스코트를 부착하여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전남형 공유교육 및 KT 브랜드 홍보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7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커리큘럼 시각화</a:t>
            </a:r>
            <a:endParaRPr/>
          </a:p>
        </p:txBody>
      </p:sp>
      <p:sp>
        <p:nvSpPr>
          <p:cNvPr id="779" name="Google Shape;779;p17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780" name="Google Shape;780;p17"/>
          <p:cNvSpPr/>
          <p:nvPr/>
        </p:nvSpPr>
        <p:spPr>
          <a:xfrm>
            <a:off x="-2725420" y="3220720"/>
            <a:ext cx="2244097" cy="2019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기나가 만든 시각화</a:t>
            </a:r>
            <a:endParaRPr/>
          </a:p>
        </p:txBody>
      </p:sp>
      <p:sp>
        <p:nvSpPr>
          <p:cNvPr id="781" name="Google Shape;781;p17"/>
          <p:cNvSpPr/>
          <p:nvPr/>
        </p:nvSpPr>
        <p:spPr>
          <a:xfrm>
            <a:off x="488955" y="1593894"/>
            <a:ext cx="11492461" cy="740664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5F7FC"/>
              </a:gs>
              <a:gs pos="10000">
                <a:srgbClr val="A9BEE4"/>
              </a:gs>
              <a:gs pos="3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7"/>
          <p:cNvSpPr txBox="1"/>
          <p:nvPr/>
        </p:nvSpPr>
        <p:spPr>
          <a:xfrm>
            <a:off x="822960" y="2499267"/>
            <a:ext cx="1335024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7"/>
          <p:cNvSpPr/>
          <p:nvPr/>
        </p:nvSpPr>
        <p:spPr>
          <a:xfrm>
            <a:off x="6344417" y="3401977"/>
            <a:ext cx="822960" cy="740664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17"/>
          <p:cNvSpPr/>
          <p:nvPr/>
        </p:nvSpPr>
        <p:spPr>
          <a:xfrm>
            <a:off x="7479798" y="3399945"/>
            <a:ext cx="822960" cy="740664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7"/>
          <p:cNvSpPr/>
          <p:nvPr/>
        </p:nvSpPr>
        <p:spPr>
          <a:xfrm>
            <a:off x="8615179" y="3394992"/>
            <a:ext cx="822960" cy="740664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7"/>
          <p:cNvSpPr/>
          <p:nvPr/>
        </p:nvSpPr>
        <p:spPr>
          <a:xfrm>
            <a:off x="9750560" y="3390801"/>
            <a:ext cx="822960" cy="734832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7"/>
          <p:cNvSpPr/>
          <p:nvPr/>
        </p:nvSpPr>
        <p:spPr>
          <a:xfrm>
            <a:off x="10885941" y="3390801"/>
            <a:ext cx="822960" cy="740664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7"/>
          <p:cNvSpPr/>
          <p:nvPr/>
        </p:nvSpPr>
        <p:spPr>
          <a:xfrm>
            <a:off x="667512" y="3401977"/>
            <a:ext cx="822960" cy="740664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7"/>
          <p:cNvSpPr/>
          <p:nvPr/>
        </p:nvSpPr>
        <p:spPr>
          <a:xfrm>
            <a:off x="1802893" y="3393186"/>
            <a:ext cx="822960" cy="753309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7"/>
          <p:cNvSpPr/>
          <p:nvPr/>
        </p:nvSpPr>
        <p:spPr>
          <a:xfrm>
            <a:off x="2938274" y="3402331"/>
            <a:ext cx="822960" cy="717146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7"/>
          <p:cNvSpPr/>
          <p:nvPr/>
        </p:nvSpPr>
        <p:spPr>
          <a:xfrm>
            <a:off x="4073655" y="3399945"/>
            <a:ext cx="822960" cy="742696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7"/>
          <p:cNvSpPr/>
          <p:nvPr/>
        </p:nvSpPr>
        <p:spPr>
          <a:xfrm>
            <a:off x="5209036" y="3399945"/>
            <a:ext cx="822960" cy="742696"/>
          </a:xfrm>
          <a:prstGeom prst="ellipse">
            <a:avLst/>
          </a:prstGeom>
          <a:noFill/>
          <a:ln w="28575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7"/>
          <p:cNvSpPr txBox="1"/>
          <p:nvPr/>
        </p:nvSpPr>
        <p:spPr>
          <a:xfrm>
            <a:off x="725432" y="3587643"/>
            <a:ext cx="7650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/>
          </a:p>
        </p:txBody>
      </p:sp>
      <p:sp>
        <p:nvSpPr>
          <p:cNvPr id="794" name="Google Shape;794;p17"/>
          <p:cNvSpPr txBox="1"/>
          <p:nvPr/>
        </p:nvSpPr>
        <p:spPr>
          <a:xfrm>
            <a:off x="1843198" y="3584232"/>
            <a:ext cx="76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/>
          </a:p>
        </p:txBody>
      </p:sp>
      <p:sp>
        <p:nvSpPr>
          <p:cNvPr id="795" name="Google Shape;795;p17"/>
          <p:cNvSpPr txBox="1"/>
          <p:nvPr/>
        </p:nvSpPr>
        <p:spPr>
          <a:xfrm>
            <a:off x="10875781" y="3581671"/>
            <a:ext cx="9317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10주차</a:t>
            </a:r>
            <a:endParaRPr/>
          </a:p>
        </p:txBody>
      </p:sp>
      <p:sp>
        <p:nvSpPr>
          <p:cNvPr id="796" name="Google Shape;796;p17"/>
          <p:cNvSpPr txBox="1"/>
          <p:nvPr/>
        </p:nvSpPr>
        <p:spPr>
          <a:xfrm>
            <a:off x="9806349" y="3582065"/>
            <a:ext cx="7671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9주차</a:t>
            </a:r>
            <a:endParaRPr/>
          </a:p>
        </p:txBody>
      </p:sp>
      <p:sp>
        <p:nvSpPr>
          <p:cNvPr id="797" name="Google Shape;797;p17"/>
          <p:cNvSpPr txBox="1"/>
          <p:nvPr/>
        </p:nvSpPr>
        <p:spPr>
          <a:xfrm>
            <a:off x="8671894" y="3565311"/>
            <a:ext cx="766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8주차</a:t>
            </a:r>
            <a:endParaRPr/>
          </a:p>
        </p:txBody>
      </p:sp>
      <p:sp>
        <p:nvSpPr>
          <p:cNvPr id="798" name="Google Shape;798;p17"/>
          <p:cNvSpPr txBox="1"/>
          <p:nvPr/>
        </p:nvSpPr>
        <p:spPr>
          <a:xfrm>
            <a:off x="7534055" y="3579733"/>
            <a:ext cx="7507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7주차</a:t>
            </a:r>
            <a:endParaRPr/>
          </a:p>
        </p:txBody>
      </p:sp>
      <p:sp>
        <p:nvSpPr>
          <p:cNvPr id="799" name="Google Shape;799;p17"/>
          <p:cNvSpPr txBox="1"/>
          <p:nvPr/>
        </p:nvSpPr>
        <p:spPr>
          <a:xfrm>
            <a:off x="6391389" y="3587643"/>
            <a:ext cx="7412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6주차</a:t>
            </a:r>
            <a:endParaRPr/>
          </a:p>
        </p:txBody>
      </p:sp>
      <p:sp>
        <p:nvSpPr>
          <p:cNvPr id="800" name="Google Shape;800;p17"/>
          <p:cNvSpPr txBox="1"/>
          <p:nvPr/>
        </p:nvSpPr>
        <p:spPr>
          <a:xfrm>
            <a:off x="5263293" y="3587643"/>
            <a:ext cx="7687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5주차</a:t>
            </a:r>
            <a:endParaRPr/>
          </a:p>
        </p:txBody>
      </p:sp>
      <p:sp>
        <p:nvSpPr>
          <p:cNvPr id="801" name="Google Shape;801;p17"/>
          <p:cNvSpPr txBox="1"/>
          <p:nvPr/>
        </p:nvSpPr>
        <p:spPr>
          <a:xfrm>
            <a:off x="4114618" y="3598311"/>
            <a:ext cx="7829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4주차</a:t>
            </a:r>
            <a:endParaRPr/>
          </a:p>
        </p:txBody>
      </p:sp>
      <p:sp>
        <p:nvSpPr>
          <p:cNvPr id="802" name="Google Shape;802;p17"/>
          <p:cNvSpPr txBox="1"/>
          <p:nvPr/>
        </p:nvSpPr>
        <p:spPr>
          <a:xfrm>
            <a:off x="2981977" y="3591033"/>
            <a:ext cx="776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/>
          </a:p>
        </p:txBody>
      </p:sp>
      <p:cxnSp>
        <p:nvCxnSpPr>
          <p:cNvPr id="803" name="Google Shape;803;p17"/>
          <p:cNvCxnSpPr>
            <a:stCxn id="793" idx="3"/>
            <a:endCxn id="789" idx="2"/>
          </p:cNvCxnSpPr>
          <p:nvPr/>
        </p:nvCxnSpPr>
        <p:spPr>
          <a:xfrm rot="10800000" flipH="1">
            <a:off x="1490472" y="3769909"/>
            <a:ext cx="312300" cy="24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4" name="Google Shape;804;p17"/>
          <p:cNvCxnSpPr>
            <a:stCxn id="790" idx="2"/>
            <a:endCxn id="794" idx="3"/>
          </p:cNvCxnSpPr>
          <p:nvPr/>
        </p:nvCxnSpPr>
        <p:spPr>
          <a:xfrm flipH="1">
            <a:off x="2610374" y="3760904"/>
            <a:ext cx="327900" cy="81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5" name="Google Shape;805;p17"/>
          <p:cNvCxnSpPr>
            <a:stCxn id="802" idx="3"/>
            <a:endCxn id="791" idx="2"/>
          </p:cNvCxnSpPr>
          <p:nvPr/>
        </p:nvCxnSpPr>
        <p:spPr>
          <a:xfrm rot="10800000" flipH="1">
            <a:off x="3758288" y="3771199"/>
            <a:ext cx="315300" cy="45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6" name="Google Shape;806;p17"/>
          <p:cNvCxnSpPr>
            <a:stCxn id="791" idx="6"/>
            <a:endCxn id="792" idx="2"/>
          </p:cNvCxnSpPr>
          <p:nvPr/>
        </p:nvCxnSpPr>
        <p:spPr>
          <a:xfrm>
            <a:off x="4896615" y="3771293"/>
            <a:ext cx="312300" cy="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7" name="Google Shape;807;p17"/>
          <p:cNvCxnSpPr>
            <a:stCxn id="800" idx="3"/>
            <a:endCxn id="783" idx="2"/>
          </p:cNvCxnSpPr>
          <p:nvPr/>
        </p:nvCxnSpPr>
        <p:spPr>
          <a:xfrm>
            <a:off x="6031996" y="3772309"/>
            <a:ext cx="312300" cy="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8" name="Google Shape;808;p17"/>
          <p:cNvCxnSpPr>
            <a:stCxn id="783" idx="6"/>
            <a:endCxn id="784" idx="2"/>
          </p:cNvCxnSpPr>
          <p:nvPr/>
        </p:nvCxnSpPr>
        <p:spPr>
          <a:xfrm rot="10800000" flipH="1">
            <a:off x="7167377" y="3770209"/>
            <a:ext cx="312300" cy="21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p17"/>
          <p:cNvCxnSpPr>
            <a:stCxn id="798" idx="3"/>
            <a:endCxn id="785" idx="2"/>
          </p:cNvCxnSpPr>
          <p:nvPr/>
        </p:nvCxnSpPr>
        <p:spPr>
          <a:xfrm>
            <a:off x="8284845" y="3764399"/>
            <a:ext cx="330300" cy="9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0" name="Google Shape;810;p17"/>
          <p:cNvCxnSpPr>
            <a:stCxn id="797" idx="3"/>
            <a:endCxn id="786" idx="2"/>
          </p:cNvCxnSpPr>
          <p:nvPr/>
        </p:nvCxnSpPr>
        <p:spPr>
          <a:xfrm>
            <a:off x="9438139" y="3749977"/>
            <a:ext cx="312300" cy="81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1" name="Google Shape;811;p17"/>
          <p:cNvCxnSpPr>
            <a:stCxn id="796" idx="3"/>
            <a:endCxn id="787" idx="2"/>
          </p:cNvCxnSpPr>
          <p:nvPr/>
        </p:nvCxnSpPr>
        <p:spPr>
          <a:xfrm rot="10800000" flipH="1">
            <a:off x="10573520" y="3761031"/>
            <a:ext cx="312300" cy="570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2" name="Google Shape;812;p17"/>
          <p:cNvSpPr txBox="1"/>
          <p:nvPr/>
        </p:nvSpPr>
        <p:spPr>
          <a:xfrm>
            <a:off x="1731575" y="1846793"/>
            <a:ext cx="3273552" cy="27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AI· SW 분야의 핵심 개념 익히기</a:t>
            </a:r>
            <a:endParaRPr sz="1800" b="0" i="0" u="none" strike="noStrike" cap="none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7"/>
          <p:cNvSpPr txBox="1"/>
          <p:nvPr/>
        </p:nvSpPr>
        <p:spPr>
          <a:xfrm>
            <a:off x="7909450" y="1846793"/>
            <a:ext cx="3273552" cy="27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AI를 배우고, 나만의 프로젝트 만들기</a:t>
            </a:r>
            <a:endParaRPr sz="1800" b="0" i="0" u="none" strike="noStrike" cap="none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" name="Google Shape;814;p17"/>
          <p:cNvGrpSpPr/>
          <p:nvPr/>
        </p:nvGrpSpPr>
        <p:grpSpPr>
          <a:xfrm>
            <a:off x="756920" y="4394739"/>
            <a:ext cx="6350508" cy="858950"/>
            <a:chOff x="756920" y="4394739"/>
            <a:chExt cx="6350508" cy="858950"/>
          </a:xfrm>
        </p:grpSpPr>
        <p:sp>
          <p:nvSpPr>
            <p:cNvPr id="815" name="Google Shape;815;p17"/>
            <p:cNvSpPr txBox="1"/>
            <p:nvPr/>
          </p:nvSpPr>
          <p:spPr>
            <a:xfrm>
              <a:off x="756920" y="4515025"/>
              <a:ext cx="113325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코딩학습의 </a:t>
              </a:r>
              <a:endParaRPr sz="14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필요성 </a:t>
              </a:r>
              <a:endParaRPr sz="14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이해하기</a:t>
              </a:r>
              <a:endParaRPr/>
            </a:p>
          </p:txBody>
        </p:sp>
        <p:cxnSp>
          <p:nvCxnSpPr>
            <p:cNvPr id="816" name="Google Shape;816;p17"/>
            <p:cNvCxnSpPr/>
            <p:nvPr/>
          </p:nvCxnSpPr>
          <p:spPr>
            <a:xfrm>
              <a:off x="860422" y="4394739"/>
              <a:ext cx="6247006" cy="69"/>
            </a:xfrm>
            <a:prstGeom prst="straightConnector1">
              <a:avLst/>
            </a:prstGeom>
            <a:noFill/>
            <a:ln w="19050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7" name="Google Shape;817;p17"/>
            <p:cNvSpPr txBox="1"/>
            <p:nvPr/>
          </p:nvSpPr>
          <p:spPr>
            <a:xfrm>
              <a:off x="1855271" y="4508401"/>
              <a:ext cx="106528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블록코딩의</a:t>
              </a:r>
              <a:endParaRPr sz="14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반복구조 </a:t>
              </a:r>
              <a:endParaRPr sz="14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학습하기</a:t>
              </a:r>
              <a:endParaRPr/>
            </a:p>
          </p:txBody>
        </p:sp>
        <p:sp>
          <p:nvSpPr>
            <p:cNvPr id="818" name="Google Shape;818;p17"/>
            <p:cNvSpPr txBox="1"/>
            <p:nvPr/>
          </p:nvSpPr>
          <p:spPr>
            <a:xfrm>
              <a:off x="2779903" y="4527092"/>
              <a:ext cx="13347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내비게이션의 </a:t>
              </a:r>
              <a:endParaRPr sz="1400" b="0" i="0" u="none" strike="noStrike" cap="none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4893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원리 알아보기</a:t>
              </a:r>
              <a:endParaRPr/>
            </a:p>
          </p:txBody>
        </p:sp>
      </p:grpSp>
      <p:sp>
        <p:nvSpPr>
          <p:cNvPr id="819" name="Google Shape;819;p17"/>
          <p:cNvSpPr txBox="1"/>
          <p:nvPr/>
        </p:nvSpPr>
        <p:spPr>
          <a:xfrm>
            <a:off x="4017385" y="4515517"/>
            <a:ext cx="10652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비지도 학습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이해하기</a:t>
            </a:r>
            <a:endParaRPr/>
          </a:p>
        </p:txBody>
      </p:sp>
      <p:sp>
        <p:nvSpPr>
          <p:cNvPr id="820" name="Google Shape;820;p17"/>
          <p:cNvSpPr txBox="1"/>
          <p:nvPr/>
        </p:nvSpPr>
        <p:spPr>
          <a:xfrm>
            <a:off x="5093662" y="4530265"/>
            <a:ext cx="10652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안면 인식 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시스템 원리 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이해하기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7"/>
          <p:cNvSpPr txBox="1"/>
          <p:nvPr/>
        </p:nvSpPr>
        <p:spPr>
          <a:xfrm>
            <a:off x="6017861" y="4532331"/>
            <a:ext cx="14323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인공지능 윤리 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4893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rPr>
              <a:t>함양하기</a:t>
            </a:r>
            <a:endParaRPr sz="1400">
              <a:solidFill>
                <a:srgbClr val="0548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" name="Google Shape;822;p17"/>
          <p:cNvGrpSpPr/>
          <p:nvPr/>
        </p:nvGrpSpPr>
        <p:grpSpPr>
          <a:xfrm>
            <a:off x="672448" y="5268929"/>
            <a:ext cx="1133259" cy="1464240"/>
            <a:chOff x="672448" y="5268929"/>
            <a:chExt cx="1133259" cy="1464240"/>
          </a:xfrm>
        </p:grpSpPr>
        <p:cxnSp>
          <p:nvCxnSpPr>
            <p:cNvPr id="823" name="Google Shape;823;p17"/>
            <p:cNvCxnSpPr/>
            <p:nvPr/>
          </p:nvCxnSpPr>
          <p:spPr>
            <a:xfrm>
              <a:off x="1280160" y="5268929"/>
              <a:ext cx="0" cy="431240"/>
            </a:xfrm>
            <a:prstGeom prst="straightConnector1">
              <a:avLst/>
            </a:prstGeom>
            <a:noFill/>
            <a:ln w="19050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24" name="Google Shape;824;p17"/>
            <p:cNvSpPr/>
            <p:nvPr/>
          </p:nvSpPr>
          <p:spPr>
            <a:xfrm>
              <a:off x="747780" y="5715408"/>
              <a:ext cx="963159" cy="1017761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6E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 txBox="1"/>
            <p:nvPr/>
          </p:nvSpPr>
          <p:spPr>
            <a:xfrm>
              <a:off x="672448" y="5792557"/>
              <a:ext cx="113325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처음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배우는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블록코딩</a:t>
              </a:r>
              <a:endParaRPr/>
            </a:p>
          </p:txBody>
        </p:sp>
      </p:grpSp>
      <p:sp>
        <p:nvSpPr>
          <p:cNvPr id="826" name="Google Shape;826;p17"/>
          <p:cNvSpPr txBox="1"/>
          <p:nvPr/>
        </p:nvSpPr>
        <p:spPr>
          <a:xfrm>
            <a:off x="162090" y="4458554"/>
            <a:ext cx="32918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학습목표</a:t>
            </a:r>
            <a:endParaRPr/>
          </a:p>
        </p:txBody>
      </p:sp>
      <p:sp>
        <p:nvSpPr>
          <p:cNvPr id="827" name="Google Shape;827;p17"/>
          <p:cNvSpPr txBox="1"/>
          <p:nvPr/>
        </p:nvSpPr>
        <p:spPr>
          <a:xfrm>
            <a:off x="159771" y="5715330"/>
            <a:ext cx="32918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7323587" y="4382425"/>
            <a:ext cx="4494115" cy="13153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54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7"/>
          <p:cNvSpPr txBox="1"/>
          <p:nvPr/>
        </p:nvSpPr>
        <p:spPr>
          <a:xfrm>
            <a:off x="7479798" y="4873984"/>
            <a:ext cx="101497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 문제에 관한 주제 선정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7"/>
          <p:cNvSpPr txBox="1"/>
          <p:nvPr/>
        </p:nvSpPr>
        <p:spPr>
          <a:xfrm>
            <a:off x="8591542" y="4870640"/>
            <a:ext cx="10655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블록코딩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구상 및 실행</a:t>
            </a:r>
            <a:endParaRPr/>
          </a:p>
        </p:txBody>
      </p:sp>
      <p:sp>
        <p:nvSpPr>
          <p:cNvPr id="831" name="Google Shape;831;p17"/>
          <p:cNvSpPr txBox="1"/>
          <p:nvPr/>
        </p:nvSpPr>
        <p:spPr>
          <a:xfrm>
            <a:off x="9765675" y="4873984"/>
            <a:ext cx="88785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 자료 제작</a:t>
            </a:r>
            <a:endParaRPr/>
          </a:p>
        </p:txBody>
      </p:sp>
      <p:sp>
        <p:nvSpPr>
          <p:cNvPr id="832" name="Google Shape;832;p17"/>
          <p:cNvSpPr txBox="1"/>
          <p:nvPr/>
        </p:nvSpPr>
        <p:spPr>
          <a:xfrm>
            <a:off x="10743631" y="4876335"/>
            <a:ext cx="101497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발표회 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수료식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7"/>
          <p:cNvSpPr/>
          <p:nvPr/>
        </p:nvSpPr>
        <p:spPr>
          <a:xfrm>
            <a:off x="8031627" y="4245656"/>
            <a:ext cx="3151375" cy="3261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7"/>
          <p:cNvSpPr txBox="1"/>
          <p:nvPr/>
        </p:nvSpPr>
        <p:spPr>
          <a:xfrm>
            <a:off x="7897047" y="4160791"/>
            <a:ext cx="34132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E11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학생 중심적인 빅프로젝트 진행으로 창의적 문제해결력 향상</a:t>
            </a:r>
            <a:endParaRPr/>
          </a:p>
        </p:txBody>
      </p:sp>
      <p:sp>
        <p:nvSpPr>
          <p:cNvPr id="835" name="Google Shape;835;p17"/>
          <p:cNvSpPr/>
          <p:nvPr/>
        </p:nvSpPr>
        <p:spPr>
          <a:xfrm>
            <a:off x="1835492" y="5705762"/>
            <a:ext cx="963159" cy="10177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7"/>
          <p:cNvSpPr txBox="1"/>
          <p:nvPr/>
        </p:nvSpPr>
        <p:spPr>
          <a:xfrm>
            <a:off x="1755891" y="5763619"/>
            <a:ext cx="11332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우리가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만드는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교가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7"/>
          <p:cNvSpPr/>
          <p:nvPr/>
        </p:nvSpPr>
        <p:spPr>
          <a:xfrm>
            <a:off x="2947536" y="5700169"/>
            <a:ext cx="963159" cy="103300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17"/>
          <p:cNvCxnSpPr/>
          <p:nvPr/>
        </p:nvCxnSpPr>
        <p:spPr>
          <a:xfrm>
            <a:off x="2312113" y="5286291"/>
            <a:ext cx="0" cy="43124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9" name="Google Shape;839;p17"/>
          <p:cNvSpPr txBox="1"/>
          <p:nvPr/>
        </p:nvSpPr>
        <p:spPr>
          <a:xfrm>
            <a:off x="2869582" y="5752044"/>
            <a:ext cx="113325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우리학교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길찾기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가이드는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바로 나!</a:t>
            </a:r>
            <a:endParaRPr/>
          </a:p>
        </p:txBody>
      </p:sp>
      <p:cxnSp>
        <p:nvCxnSpPr>
          <p:cNvPr id="840" name="Google Shape;840;p17"/>
          <p:cNvCxnSpPr/>
          <p:nvPr/>
        </p:nvCxnSpPr>
        <p:spPr>
          <a:xfrm>
            <a:off x="3446891" y="5249365"/>
            <a:ext cx="0" cy="43124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1" name="Google Shape;841;p17"/>
          <p:cNvSpPr/>
          <p:nvPr/>
        </p:nvSpPr>
        <p:spPr>
          <a:xfrm>
            <a:off x="4041968" y="5690522"/>
            <a:ext cx="963159" cy="103300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7"/>
          <p:cNvSpPr txBox="1"/>
          <p:nvPr/>
        </p:nvSpPr>
        <p:spPr>
          <a:xfrm>
            <a:off x="3964014" y="5742397"/>
            <a:ext cx="113325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사진으로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만드는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수학여행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3" name="Google Shape;843;p17"/>
          <p:cNvCxnSpPr/>
          <p:nvPr/>
        </p:nvCxnSpPr>
        <p:spPr>
          <a:xfrm>
            <a:off x="4559985" y="5239718"/>
            <a:ext cx="0" cy="43124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4" name="Google Shape;844;p17"/>
          <p:cNvSpPr/>
          <p:nvPr/>
        </p:nvSpPr>
        <p:spPr>
          <a:xfrm>
            <a:off x="5124861" y="5700169"/>
            <a:ext cx="963159" cy="103300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7"/>
          <p:cNvSpPr txBox="1"/>
          <p:nvPr/>
        </p:nvSpPr>
        <p:spPr>
          <a:xfrm>
            <a:off x="5046907" y="5752044"/>
            <a:ext cx="113325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출석췍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(얼굴인식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Google Shape;846;p17"/>
          <p:cNvCxnSpPr/>
          <p:nvPr/>
        </p:nvCxnSpPr>
        <p:spPr>
          <a:xfrm>
            <a:off x="5624216" y="5249365"/>
            <a:ext cx="0" cy="43124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7" name="Google Shape;847;p17"/>
          <p:cNvSpPr/>
          <p:nvPr/>
        </p:nvSpPr>
        <p:spPr>
          <a:xfrm>
            <a:off x="6193562" y="5700169"/>
            <a:ext cx="963159" cy="103300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E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7"/>
          <p:cNvSpPr txBox="1"/>
          <p:nvPr/>
        </p:nvSpPr>
        <p:spPr>
          <a:xfrm>
            <a:off x="6115608" y="5752044"/>
            <a:ext cx="11332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윤리에 대한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토론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Google Shape;849;p17"/>
          <p:cNvCxnSpPr/>
          <p:nvPr/>
        </p:nvCxnSpPr>
        <p:spPr>
          <a:xfrm>
            <a:off x="6692917" y="5249365"/>
            <a:ext cx="0" cy="431240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0" name="Google Shape;850;p17"/>
          <p:cNvGrpSpPr/>
          <p:nvPr/>
        </p:nvGrpSpPr>
        <p:grpSpPr>
          <a:xfrm>
            <a:off x="25531" y="2444299"/>
            <a:ext cx="12192000" cy="844948"/>
            <a:chOff x="25531" y="2444299"/>
            <a:chExt cx="12192000" cy="844948"/>
          </a:xfrm>
        </p:grpSpPr>
        <p:cxnSp>
          <p:nvCxnSpPr>
            <p:cNvPr id="851" name="Google Shape;851;p17"/>
            <p:cNvCxnSpPr/>
            <p:nvPr/>
          </p:nvCxnSpPr>
          <p:spPr>
            <a:xfrm>
              <a:off x="25531" y="3289246"/>
              <a:ext cx="12192000" cy="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52" name="Google Shape;852;p17"/>
            <p:cNvSpPr txBox="1"/>
            <p:nvPr/>
          </p:nvSpPr>
          <p:spPr>
            <a:xfrm>
              <a:off x="7450234" y="2444299"/>
              <a:ext cx="4531183" cy="734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E11"/>
                  </a:solidFill>
                  <a:latin typeface="Arial"/>
                  <a:ea typeface="Arial"/>
                  <a:cs typeface="Arial"/>
                  <a:sym typeface="Arial"/>
                </a:rPr>
                <a:t>10차시 커리큘럼</a:t>
              </a:r>
              <a:endParaRPr sz="1600" b="1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배운 내용을 활용해 직접 결과물을 만들어내는 </a:t>
              </a:r>
              <a:endParaRPr sz="16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‘빅 프로젝트’ 진행</a:t>
              </a: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-K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600" b="1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 txBox="1"/>
            <p:nvPr/>
          </p:nvSpPr>
          <p:spPr>
            <a:xfrm>
              <a:off x="679806" y="2446956"/>
              <a:ext cx="4923504" cy="768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>
                  <a:solidFill>
                    <a:srgbClr val="054893"/>
                  </a:solidFill>
                  <a:latin typeface="Arial"/>
                  <a:ea typeface="Arial"/>
                  <a:cs typeface="Arial"/>
                  <a:sym typeface="Arial"/>
                </a:rPr>
                <a:t>6차시 커리큘럼</a:t>
              </a:r>
              <a:endParaRPr sz="1600">
                <a:solidFill>
                  <a:srgbClr val="05489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각 차시별 ‘미니 프로젝트’로 학생들이 짧은 시간 안에 </a:t>
              </a:r>
              <a:endParaRPr sz="16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눈에 보이는 성과를 얻을 수 있도록 구성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17"/>
          <p:cNvSpPr/>
          <p:nvPr/>
        </p:nvSpPr>
        <p:spPr>
          <a:xfrm>
            <a:off x="7891278" y="5050312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예정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8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860" name="Google Shape;860;p18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사업수행계획</a:t>
            </a:r>
            <a:endParaRPr/>
          </a:p>
        </p:txBody>
      </p:sp>
      <p:pic>
        <p:nvPicPr>
          <p:cNvPr id="861" name="Google Shape;8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075" y="3490487"/>
            <a:ext cx="815733" cy="82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458" y="5274535"/>
            <a:ext cx="815735" cy="82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4289" y="3507452"/>
            <a:ext cx="815733" cy="82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168" y="5243735"/>
            <a:ext cx="876465" cy="889012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8"/>
          <p:cNvSpPr txBox="1"/>
          <p:nvPr/>
        </p:nvSpPr>
        <p:spPr>
          <a:xfrm>
            <a:off x="107241" y="4393359"/>
            <a:ext cx="145139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25년차 초등교사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초등사회과교육 석사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전남지역 초교 재직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8"/>
          <p:cNvSpPr txBox="1"/>
          <p:nvPr/>
        </p:nvSpPr>
        <p:spPr>
          <a:xfrm>
            <a:off x="50398" y="6225019"/>
            <a:ext cx="14513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3년차 초등교사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경기지역 초교 재직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8"/>
          <p:cNvSpPr txBox="1"/>
          <p:nvPr/>
        </p:nvSpPr>
        <p:spPr>
          <a:xfrm>
            <a:off x="1743627" y="4393359"/>
            <a:ext cx="145139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24년차 초등교사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0000000000000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00000000000000</a:t>
            </a:r>
            <a:endParaRPr/>
          </a:p>
        </p:txBody>
      </p:sp>
      <p:sp>
        <p:nvSpPr>
          <p:cNvPr id="868" name="Google Shape;868;p18"/>
          <p:cNvSpPr txBox="1"/>
          <p:nvPr/>
        </p:nvSpPr>
        <p:spPr>
          <a:xfrm>
            <a:off x="1390661" y="1440792"/>
            <a:ext cx="95760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현장 중심의 실효성 있는 AI·SW 교육을 위해</a:t>
            </a:r>
            <a:endParaRPr sz="240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현직 교사(자문단)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와 함께 만드는 실천적 커리큘럼</a:t>
            </a:r>
            <a:endParaRPr sz="3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8"/>
          <p:cNvSpPr txBox="1"/>
          <p:nvPr/>
        </p:nvSpPr>
        <p:spPr>
          <a:xfrm>
            <a:off x="1743625" y="6225019"/>
            <a:ext cx="14513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870" name="Google Shape;870;p18"/>
          <p:cNvSpPr/>
          <p:nvPr/>
        </p:nvSpPr>
        <p:spPr>
          <a:xfrm>
            <a:off x="3210558" y="2831011"/>
            <a:ext cx="8981442" cy="4026989"/>
          </a:xfrm>
          <a:prstGeom prst="rect">
            <a:avLst/>
          </a:prstGeom>
          <a:solidFill>
            <a:srgbClr val="C9E8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8"/>
          <p:cNvSpPr/>
          <p:nvPr/>
        </p:nvSpPr>
        <p:spPr>
          <a:xfrm>
            <a:off x="383400" y="3169398"/>
            <a:ext cx="2669782" cy="72000"/>
          </a:xfrm>
          <a:prstGeom prst="rect">
            <a:avLst/>
          </a:prstGeom>
          <a:gradFill>
            <a:gsLst>
              <a:gs pos="0">
                <a:srgbClr val="000000">
                  <a:alpha val="24705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8"/>
          <p:cNvSpPr txBox="1"/>
          <p:nvPr/>
        </p:nvSpPr>
        <p:spPr>
          <a:xfrm>
            <a:off x="383402" y="2593398"/>
            <a:ext cx="2669782" cy="576000"/>
          </a:xfrm>
          <a:prstGeom prst="rect">
            <a:avLst/>
          </a:prstGeom>
          <a:solidFill>
            <a:srgbClr val="165399"/>
          </a:solidFill>
          <a:ln w="19050" cap="flat" cmpd="sng">
            <a:solidFill>
              <a:srgbClr val="165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자문단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8"/>
          <p:cNvSpPr/>
          <p:nvPr/>
        </p:nvSpPr>
        <p:spPr>
          <a:xfrm>
            <a:off x="3429013" y="2831011"/>
            <a:ext cx="8401171" cy="388645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96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8"/>
          <p:cNvSpPr/>
          <p:nvPr/>
        </p:nvSpPr>
        <p:spPr>
          <a:xfrm>
            <a:off x="3385218" y="3151410"/>
            <a:ext cx="8423381" cy="72000"/>
          </a:xfrm>
          <a:prstGeom prst="rect">
            <a:avLst/>
          </a:prstGeom>
          <a:gradFill>
            <a:gsLst>
              <a:gs pos="0">
                <a:srgbClr val="000000">
                  <a:alpha val="24705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8"/>
          <p:cNvSpPr txBox="1"/>
          <p:nvPr/>
        </p:nvSpPr>
        <p:spPr>
          <a:xfrm>
            <a:off x="3462371" y="7117327"/>
            <a:ext cx="8087359" cy="51508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963B7"/>
                </a:solidFill>
                <a:latin typeface="Arial"/>
                <a:ea typeface="Arial"/>
                <a:cs typeface="Arial"/>
                <a:sym typeface="Arial"/>
              </a:rPr>
              <a:t>전국 단위 진로</a:t>
            </a:r>
            <a:r>
              <a:rPr lang="ko-KR" sz="1200" i="1">
                <a:solidFill>
                  <a:srgbClr val="2963B7"/>
                </a:solidFill>
                <a:latin typeface="Arial"/>
                <a:ea typeface="Arial"/>
                <a:cs typeface="Arial"/>
                <a:sym typeface="Arial"/>
              </a:rPr>
              <a:t>체</a:t>
            </a:r>
            <a:r>
              <a:rPr lang="ko-KR" sz="1200">
                <a:solidFill>
                  <a:srgbClr val="2963B7"/>
                </a:solidFill>
                <a:latin typeface="Arial"/>
                <a:ea typeface="Arial"/>
                <a:cs typeface="Arial"/>
                <a:sym typeface="Arial"/>
              </a:rPr>
              <a:t>험형 기회격차 해소 프로그램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sz="1200">
                <a:solidFill>
                  <a:srgbClr val="2963B7"/>
                </a:solidFill>
                <a:latin typeface="Arial"/>
                <a:ea typeface="Arial"/>
                <a:cs typeface="Arial"/>
                <a:sym typeface="Arial"/>
              </a:rPr>
              <a:t>지자체 운영 체험/학습 프로그램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등 이외에도 다수 운영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8"/>
          <p:cNvSpPr txBox="1"/>
          <p:nvPr/>
        </p:nvSpPr>
        <p:spPr>
          <a:xfrm>
            <a:off x="3385221" y="2611411"/>
            <a:ext cx="8423378" cy="540000"/>
          </a:xfrm>
          <a:prstGeom prst="rect">
            <a:avLst/>
          </a:prstGeom>
          <a:solidFill>
            <a:srgbClr val="0096D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301"/>
                </a:solidFill>
                <a:latin typeface="Arial"/>
                <a:ea typeface="Arial"/>
                <a:cs typeface="Arial"/>
                <a:sym typeface="Arial"/>
              </a:rPr>
              <a:t>전국 단위 사업 운영</a:t>
            </a: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통한 전국 학교 네트워크와 연계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8"/>
          <p:cNvSpPr/>
          <p:nvPr/>
        </p:nvSpPr>
        <p:spPr>
          <a:xfrm>
            <a:off x="3018597" y="2685316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2000">
              <a:solidFill>
                <a:srgbClr val="165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8"/>
          <p:cNvSpPr/>
          <p:nvPr/>
        </p:nvSpPr>
        <p:spPr>
          <a:xfrm>
            <a:off x="5516880" y="3507452"/>
            <a:ext cx="5516211" cy="546388"/>
          </a:xfrm>
          <a:prstGeom prst="roundRect">
            <a:avLst>
              <a:gd name="adj" fmla="val 16667"/>
            </a:avLst>
          </a:prstGeom>
          <a:solidFill>
            <a:srgbClr val="FFEC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어쩌구 저쩌구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8"/>
          <p:cNvSpPr/>
          <p:nvPr/>
        </p:nvSpPr>
        <p:spPr>
          <a:xfrm rot="10800000" flipH="1">
            <a:off x="10985482" y="3593171"/>
            <a:ext cx="211530" cy="187475"/>
          </a:xfrm>
          <a:prstGeom prst="rtTriangle">
            <a:avLst/>
          </a:prstGeom>
          <a:solidFill>
            <a:srgbClr val="FFEC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8"/>
          <p:cNvSpPr txBox="1"/>
          <p:nvPr/>
        </p:nvSpPr>
        <p:spPr>
          <a:xfrm>
            <a:off x="12651236" y="2639033"/>
            <a:ext cx="7722391" cy="978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교육 현장의 실제 요구 반영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교사들은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학생들의 수준, 학습 태도, 교육 환경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가장 잘 알고 있음.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사업이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현장에서 실질적으로 활용될 수 있도록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교사들의 피드백을 반영하여 현실적인 프로그램 설계 가능.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교육과정과의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연계성 검토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 효과적인 교육 콘텐츠 개발 가능.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교육 효과성과 실용성 검증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이론적으로 좋은 교육 프로그램이라도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 수업에서 효과가 없거나 실행이 어려울 수 있음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교사들의 경험을 활용하여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 방법, 난이도 조절, 학생들의 흥미 유발 방법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등을 개선 가능.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수업 운영 시 발생할 수 있는 **예상 문제(예: 학생 참여 저조, 기술적 어려움 등)**를 미리 파악하고 대비.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학생 맞춤형 교육 프로그램 설계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연령별·학년별 학습 수준 차이를 고려하여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맞춤형 커리큘럼을 설계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 수 있음.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예를 들어,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초등 저학년과 고학년의 학습 접근 방식이 다르므로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교사들의 조언을 받아 수준별 콘텐츠 개발 가능.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학교 및 교사와의 협업 강화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현직 교사들이 교육 사업에 직접 참여하면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학교에서의 협조와 사업 확산이 원활해짐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교사들의 신뢰를 얻으면, 사업 시행 후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학생들의 지속적인 참여와 피드백 수집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쉬워짐.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 사업이 단기적 이벤트가 아니라,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학교 교육과 자연스럽게 연결되는 지속 가능한 프로그램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될 가능성이 높아짐.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지역별·학교별 특성 고려 가능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수도권과 지방, 대도시와 농어촌 지역의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 환경 차이를 반영한 맞춤형 교육 설계 가능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예를 들어, </a:t>
            </a: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인프라가 부족한 작은학교에서는 오프라인 교육과 병행할 방안 마련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8"/>
          <p:cNvSpPr/>
          <p:nvPr/>
        </p:nvSpPr>
        <p:spPr>
          <a:xfrm>
            <a:off x="14126606" y="239705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  <p:sp>
        <p:nvSpPr>
          <p:cNvPr id="882" name="Google Shape;882;p18"/>
          <p:cNvSpPr/>
          <p:nvPr/>
        </p:nvSpPr>
        <p:spPr>
          <a:xfrm>
            <a:off x="3658018" y="4334863"/>
            <a:ext cx="5516211" cy="546388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어쩌구 저쩌구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8"/>
          <p:cNvSpPr/>
          <p:nvPr/>
        </p:nvSpPr>
        <p:spPr>
          <a:xfrm rot="10800000">
            <a:off x="3473565" y="4422263"/>
            <a:ext cx="211530" cy="187475"/>
          </a:xfrm>
          <a:prstGeom prst="rtTriangl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8"/>
          <p:cNvSpPr/>
          <p:nvPr/>
        </p:nvSpPr>
        <p:spPr>
          <a:xfrm>
            <a:off x="3658018" y="5100851"/>
            <a:ext cx="5516211" cy="546388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어쩌구 저쩌구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8"/>
          <p:cNvSpPr/>
          <p:nvPr/>
        </p:nvSpPr>
        <p:spPr>
          <a:xfrm rot="10800000">
            <a:off x="3473565" y="5188251"/>
            <a:ext cx="211530" cy="187475"/>
          </a:xfrm>
          <a:prstGeom prst="rtTriangl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8"/>
          <p:cNvSpPr/>
          <p:nvPr/>
        </p:nvSpPr>
        <p:spPr>
          <a:xfrm>
            <a:off x="5516880" y="5809196"/>
            <a:ext cx="5516211" cy="546388"/>
          </a:xfrm>
          <a:prstGeom prst="roundRect">
            <a:avLst>
              <a:gd name="adj" fmla="val 16667"/>
            </a:avLst>
          </a:prstGeom>
          <a:solidFill>
            <a:srgbClr val="FFEC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어쩌구 저쩌구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8"/>
          <p:cNvSpPr/>
          <p:nvPr/>
        </p:nvSpPr>
        <p:spPr>
          <a:xfrm rot="10800000" flipH="1">
            <a:off x="10985482" y="5894915"/>
            <a:ext cx="211530" cy="187475"/>
          </a:xfrm>
          <a:prstGeom prst="rtTriangle">
            <a:avLst/>
          </a:prstGeom>
          <a:solidFill>
            <a:srgbClr val="FFEC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8"/>
          <p:cNvSpPr/>
          <p:nvPr/>
        </p:nvSpPr>
        <p:spPr>
          <a:xfrm>
            <a:off x="8274985" y="7836116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내용 추가 예정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9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사업수행계획</a:t>
            </a:r>
            <a:endParaRPr/>
          </a:p>
        </p:txBody>
      </p:sp>
      <p:sp>
        <p:nvSpPr>
          <p:cNvPr id="895" name="Google Shape;895;p19"/>
          <p:cNvSpPr txBox="1"/>
          <p:nvPr/>
        </p:nvSpPr>
        <p:spPr>
          <a:xfrm>
            <a:off x="1390661" y="1591401"/>
            <a:ext cx="95760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현장 중심의 실효성 있는 AI·SW 교육을 위해</a:t>
            </a:r>
            <a:endParaRPr sz="240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현직 교사(자문단)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와 함께 만드는 실천적 커리큘럼</a:t>
            </a:r>
            <a:endParaRPr sz="3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9"/>
          <p:cNvSpPr/>
          <p:nvPr/>
        </p:nvSpPr>
        <p:spPr>
          <a:xfrm>
            <a:off x="5020458" y="3784895"/>
            <a:ext cx="2316480" cy="204694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설문지 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설문 결과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🡪 이건 별첨인가?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"/>
          <p:cNvSpPr/>
          <p:nvPr/>
        </p:nvSpPr>
        <p:spPr>
          <a:xfrm>
            <a:off x="5043487" y="2019300"/>
            <a:ext cx="2105025" cy="21240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0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커리큘럼: 6회차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0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2254584" cy="18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3. 사업 수행 계획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12857" y="1797551"/>
            <a:ext cx="7219311" cy="4055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20"/>
          <p:cNvGrpSpPr/>
          <p:nvPr/>
        </p:nvGrpSpPr>
        <p:grpSpPr>
          <a:xfrm>
            <a:off x="640845" y="1447106"/>
            <a:ext cx="10917927" cy="5151637"/>
            <a:chOff x="640845" y="1447106"/>
            <a:chExt cx="10917927" cy="5151637"/>
          </a:xfrm>
        </p:grpSpPr>
        <p:sp>
          <p:nvSpPr>
            <p:cNvPr id="905" name="Google Shape;905;p20"/>
            <p:cNvSpPr/>
            <p:nvPr/>
          </p:nvSpPr>
          <p:spPr>
            <a:xfrm>
              <a:off x="2228311" y="5101658"/>
              <a:ext cx="9322841" cy="149367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641370" y="1447106"/>
              <a:ext cx="1524000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클래스명</a:t>
              </a: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640846" y="1797551"/>
              <a:ext cx="1524000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교육목표</a:t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640846" y="2147996"/>
              <a:ext cx="1524000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교육 컨셉</a:t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640846" y="2498441"/>
              <a:ext cx="1524000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체험과정</a:t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640846" y="3186885"/>
              <a:ext cx="1524000" cy="1307251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미니프로젝트</a:t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2228311" y="1447106"/>
              <a:ext cx="9322844" cy="2963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미래를 여는 아이들의 융합 코딩 교육(KT AIDLE SCHOOL)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2228311" y="1797551"/>
              <a:ext cx="9322844" cy="2963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미래의 직업들은 AI가 어떻게 적용될까? 교과목과 AI 기술을 융합하여 학생들이 다양한 진로를 체험 </a:t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2228311" y="2149830"/>
              <a:ext cx="9322844" cy="2963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매 주 ‘미니프로젝트’로 내 눈에 보이는 결과물(성과)를 만들 수 있는 AI 융합 교육 프로그램 </a:t>
              </a: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2228311" y="2854607"/>
              <a:ext cx="71806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640846" y="2842663"/>
              <a:ext cx="1524000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오리엔테이션</a:t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2228311" y="2498441"/>
              <a:ext cx="718064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회차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3009840" y="2498441"/>
              <a:ext cx="1130103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융합 교과목</a:t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4203408" y="2498441"/>
              <a:ext cx="2486728" cy="296332"/>
            </a:xfrm>
            <a:prstGeom prst="rect">
              <a:avLst/>
            </a:prstGeom>
            <a:solidFill>
              <a:srgbClr val="F669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질문형 학습 목표</a:t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6753602" y="2498441"/>
              <a:ext cx="1072897" cy="296332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키워드 </a:t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7899651" y="2498441"/>
              <a:ext cx="3651504" cy="296332"/>
            </a:xfrm>
            <a:prstGeom prst="rect">
              <a:avLst/>
            </a:prstGeom>
            <a:solidFill>
              <a:srgbClr val="F669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결과물</a:t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2228311" y="3182939"/>
              <a:ext cx="71806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228311" y="3511271"/>
              <a:ext cx="71806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2228311" y="3860999"/>
              <a:ext cx="71806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2228311" y="4209748"/>
              <a:ext cx="71806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228311" y="4548934"/>
              <a:ext cx="718064" cy="4809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6회차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3009021" y="2854607"/>
              <a:ext cx="11301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 · SW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640845" y="4548935"/>
              <a:ext cx="1524000" cy="484497"/>
            </a:xfrm>
            <a:prstGeom prst="rect">
              <a:avLst/>
            </a:prstGeom>
            <a:solidFill>
              <a:srgbClr val="0350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수료식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3009021" y="3182939"/>
              <a:ext cx="11301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음악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3009021" y="3515084"/>
              <a:ext cx="11301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사회</a:t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009021" y="3860680"/>
              <a:ext cx="11301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실과</a:t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3009021" y="4209748"/>
              <a:ext cx="11301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수학</a:t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3009021" y="4545345"/>
              <a:ext cx="1130103" cy="48449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도덕</a:t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6748212" y="2848635"/>
              <a:ext cx="1072896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블록 코딩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6748211" y="3182939"/>
              <a:ext cx="1072895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기가지니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6748211" y="3520376"/>
              <a:ext cx="107289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원내비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6748211" y="3857814"/>
              <a:ext cx="107289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비지도학습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6748212" y="4208258"/>
              <a:ext cx="1072892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얼굴 인식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6748211" y="4548935"/>
              <a:ext cx="1072891" cy="48449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인공지능 </a:t>
              </a:r>
              <a:endPara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윤리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4208882" y="2858277"/>
              <a:ext cx="248125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코딩이 레고보다 간단하다?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4208882" y="3189877"/>
              <a:ext cx="248125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클릭 한 번으로 나도 작곡가?</a:t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4208882" y="3519257"/>
              <a:ext cx="248125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원내비는 어떻게 길을 찾을까?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4208882" y="3860999"/>
              <a:ext cx="248125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나보다 날 더 잘 아는 AI가 </a:t>
              </a: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있다?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4233853" y="4583235"/>
              <a:ext cx="2481254" cy="4809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챗GPT가 써준 독후감을 그대로 제출해도 되나요?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4208882" y="4214984"/>
              <a:ext cx="2481254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AI는 </a:t>
              </a: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나와 내 친구를 </a:t>
              </a:r>
              <a:r>
                <a:rPr lang="ko-KR" sz="1200" b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어떻게 구분할까?</a:t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7899650" y="2848635"/>
              <a:ext cx="36515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나만의 특별한</a:t>
              </a:r>
              <a:r>
                <a:rPr lang="ko-KR"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계산기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7899649" y="3182939"/>
              <a:ext cx="36515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AI로 만든 AIDLE SCHOOL 교가 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7899649" y="3511271"/>
              <a:ext cx="36515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학교 정문에서 교실까지 최단경로 알리미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7899649" y="3855493"/>
              <a:ext cx="3651503" cy="2843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내 취향 저격 수학여행 코스 추천 프로그램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7907269" y="4199715"/>
              <a:ext cx="3651503" cy="2962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얼굴 인식 자동 출석체크 프로그램</a:t>
              </a:r>
              <a:endPara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7899649" y="4545345"/>
              <a:ext cx="3651503" cy="4844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인공지능 윤리 주제 토론과 수료증</a:t>
              </a:r>
              <a:endPara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640845" y="5101658"/>
              <a:ext cx="1524000" cy="1497085"/>
            </a:xfrm>
            <a:prstGeom prst="rect">
              <a:avLst/>
            </a:prstGeom>
            <a:solidFill>
              <a:srgbClr val="F669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r>
                <a:rPr lang="ko-KR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SW 분야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진로 수업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95532" y="5231192"/>
              <a:ext cx="864650" cy="86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01844" y="5191657"/>
              <a:ext cx="837559" cy="8375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4" name="Google Shape;954;p20"/>
          <p:cNvSpPr txBox="1"/>
          <p:nvPr/>
        </p:nvSpPr>
        <p:spPr>
          <a:xfrm>
            <a:off x="4760818" y="6079758"/>
            <a:ext cx="7469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노래 인식 AI 개발자</a:t>
            </a:r>
            <a:endParaRPr/>
          </a:p>
        </p:txBody>
      </p:sp>
      <p:sp>
        <p:nvSpPr>
          <p:cNvPr id="955" name="Google Shape;955;p20"/>
          <p:cNvSpPr txBox="1"/>
          <p:nvPr/>
        </p:nvSpPr>
        <p:spPr>
          <a:xfrm>
            <a:off x="6597418" y="6099426"/>
            <a:ext cx="8429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자율주행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프로그래머</a:t>
            </a:r>
            <a:endParaRPr/>
          </a:p>
        </p:txBody>
      </p:sp>
      <p:pic>
        <p:nvPicPr>
          <p:cNvPr id="956" name="Google Shape;956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4283" y="5244737"/>
            <a:ext cx="837559" cy="83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48863" y="5114432"/>
            <a:ext cx="552211" cy="55221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20"/>
          <p:cNvSpPr txBox="1"/>
          <p:nvPr/>
        </p:nvSpPr>
        <p:spPr>
          <a:xfrm>
            <a:off x="8390596" y="6065125"/>
            <a:ext cx="1071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 알고리즘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20"/>
          <p:cNvSpPr txBox="1"/>
          <p:nvPr/>
        </p:nvSpPr>
        <p:spPr>
          <a:xfrm>
            <a:off x="10157374" y="6099426"/>
            <a:ext cx="1071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보안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58361" y="5228316"/>
            <a:ext cx="837559" cy="83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68372" y="5188743"/>
            <a:ext cx="382028" cy="38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25227" y="5390537"/>
            <a:ext cx="864650" cy="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20"/>
          <p:cNvSpPr txBox="1"/>
          <p:nvPr/>
        </p:nvSpPr>
        <p:spPr>
          <a:xfrm>
            <a:off x="2599009" y="6287551"/>
            <a:ext cx="7469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 코딩</a:t>
            </a:r>
            <a:endParaRPr/>
          </a:p>
        </p:txBody>
      </p:sp>
      <p:pic>
        <p:nvPicPr>
          <p:cNvPr id="964" name="Google Shape;964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25588" y="5691411"/>
            <a:ext cx="447401" cy="4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1"/>
          <p:cNvSpPr/>
          <p:nvPr/>
        </p:nvSpPr>
        <p:spPr>
          <a:xfrm>
            <a:off x="640846" y="4904356"/>
            <a:ext cx="5252810" cy="1709674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6차시로 만나는 미래의 핵심 기술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6차시 수업은 AI · SW 분야의 핵심 개념만 담아 커리큘럼 설계함. 각 차시별 ‘미니 프로젝트’로 학생들이 짧은 시간 안에 눈에 보이는 성과를 얻을 수 있도록 구성. 학생들의 호기심을 유발하는 질문형 학습 목표를 설정하여 학습 몰입도 향상.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이론수업(30분) → 미니 프로젝트(50분) → 진로 소개(10분) →  수업 마무리(10분)</a:t>
            </a:r>
            <a:endParaRPr/>
          </a:p>
        </p:txBody>
      </p:sp>
      <p:sp>
        <p:nvSpPr>
          <p:cNvPr id="970" name="Google Shape;970;p21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커리큘럼: 10회차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21"/>
          <p:cNvSpPr txBox="1">
            <a:spLocks noGrp="1"/>
          </p:cNvSpPr>
          <p:nvPr>
            <p:ph type="body" idx="2"/>
          </p:nvPr>
        </p:nvSpPr>
        <p:spPr>
          <a:xfrm>
            <a:off x="419217" y="917975"/>
            <a:ext cx="33963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사업 수행 계획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21"/>
          <p:cNvSpPr/>
          <p:nvPr/>
        </p:nvSpPr>
        <p:spPr>
          <a:xfrm>
            <a:off x="641370" y="1447106"/>
            <a:ext cx="1524000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클래스명</a:t>
            </a:r>
            <a:endParaRPr/>
          </a:p>
        </p:txBody>
      </p:sp>
      <p:sp>
        <p:nvSpPr>
          <p:cNvPr id="973" name="Google Shape;973;p21"/>
          <p:cNvSpPr/>
          <p:nvPr/>
        </p:nvSpPr>
        <p:spPr>
          <a:xfrm>
            <a:off x="640846" y="1797551"/>
            <a:ext cx="1524000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교육목표</a:t>
            </a:r>
            <a:endParaRPr/>
          </a:p>
        </p:txBody>
      </p:sp>
      <p:sp>
        <p:nvSpPr>
          <p:cNvPr id="974" name="Google Shape;974;p21"/>
          <p:cNvSpPr/>
          <p:nvPr/>
        </p:nvSpPr>
        <p:spPr>
          <a:xfrm>
            <a:off x="640846" y="2147996"/>
            <a:ext cx="1524000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교육 컨셉</a:t>
            </a:r>
            <a:endParaRPr/>
          </a:p>
        </p:txBody>
      </p:sp>
      <p:sp>
        <p:nvSpPr>
          <p:cNvPr id="975" name="Google Shape;975;p21"/>
          <p:cNvSpPr/>
          <p:nvPr/>
        </p:nvSpPr>
        <p:spPr>
          <a:xfrm>
            <a:off x="640846" y="2498441"/>
            <a:ext cx="1524000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체험과정</a:t>
            </a:r>
            <a:endParaRPr/>
          </a:p>
        </p:txBody>
      </p:sp>
      <p:sp>
        <p:nvSpPr>
          <p:cNvPr id="976" name="Google Shape;976;p21"/>
          <p:cNvSpPr/>
          <p:nvPr/>
        </p:nvSpPr>
        <p:spPr>
          <a:xfrm>
            <a:off x="640846" y="3186885"/>
            <a:ext cx="1524000" cy="1312488"/>
          </a:xfrm>
          <a:prstGeom prst="rect">
            <a:avLst/>
          </a:prstGeom>
          <a:solidFill>
            <a:srgbClr val="F669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빅프로젝트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1"/>
          <p:cNvSpPr/>
          <p:nvPr/>
        </p:nvSpPr>
        <p:spPr>
          <a:xfrm>
            <a:off x="2228311" y="1447106"/>
            <a:ext cx="9322844" cy="29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미래를 여는 아이들의 융합 코딩 교육(KT AIDLE SCHOOL)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21"/>
          <p:cNvSpPr/>
          <p:nvPr/>
        </p:nvSpPr>
        <p:spPr>
          <a:xfrm>
            <a:off x="2228311" y="1797551"/>
            <a:ext cx="9322844" cy="29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미래의 직업들은 AI가 어떻게 적용될까? 교과목과 AI 기술을 융합하여 학생들이 다양한 진로를 체험 </a:t>
            </a:r>
            <a:endParaRPr/>
          </a:p>
        </p:txBody>
      </p:sp>
      <p:sp>
        <p:nvSpPr>
          <p:cNvPr id="979" name="Google Shape;979;p21"/>
          <p:cNvSpPr/>
          <p:nvPr/>
        </p:nvSpPr>
        <p:spPr>
          <a:xfrm>
            <a:off x="2228311" y="2149830"/>
            <a:ext cx="9322844" cy="29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 주 ‘미니프로젝트’로 내 눈에 보이는 결과물(성과)를 이루는 AI 융합 교육 프로그램 </a:t>
            </a:r>
            <a:endParaRPr/>
          </a:p>
        </p:txBody>
      </p:sp>
      <p:sp>
        <p:nvSpPr>
          <p:cNvPr id="980" name="Google Shape;980;p21"/>
          <p:cNvSpPr/>
          <p:nvPr/>
        </p:nvSpPr>
        <p:spPr>
          <a:xfrm>
            <a:off x="2228310" y="2854607"/>
            <a:ext cx="9322841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1-6회차 상동</a:t>
            </a:r>
            <a:endParaRPr/>
          </a:p>
        </p:txBody>
      </p:sp>
      <p:sp>
        <p:nvSpPr>
          <p:cNvPr id="981" name="Google Shape;981;p21"/>
          <p:cNvSpPr/>
          <p:nvPr/>
        </p:nvSpPr>
        <p:spPr>
          <a:xfrm>
            <a:off x="640846" y="2842663"/>
            <a:ext cx="1524000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오리엔테이션</a:t>
            </a:r>
            <a:endParaRPr/>
          </a:p>
        </p:txBody>
      </p:sp>
      <p:sp>
        <p:nvSpPr>
          <p:cNvPr id="982" name="Google Shape;982;p21"/>
          <p:cNvSpPr/>
          <p:nvPr/>
        </p:nvSpPr>
        <p:spPr>
          <a:xfrm>
            <a:off x="2228310" y="2498441"/>
            <a:ext cx="844073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회차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1"/>
          <p:cNvSpPr/>
          <p:nvPr/>
        </p:nvSpPr>
        <p:spPr>
          <a:xfrm>
            <a:off x="3145536" y="2498441"/>
            <a:ext cx="3544600" cy="284388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(질문형?) 학습 목표</a:t>
            </a:r>
            <a:endParaRPr/>
          </a:p>
        </p:txBody>
      </p:sp>
      <p:sp>
        <p:nvSpPr>
          <p:cNvPr id="984" name="Google Shape;984;p21"/>
          <p:cNvSpPr/>
          <p:nvPr/>
        </p:nvSpPr>
        <p:spPr>
          <a:xfrm>
            <a:off x="6753602" y="2498441"/>
            <a:ext cx="1072897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키워드 </a:t>
            </a:r>
            <a:endParaRPr/>
          </a:p>
        </p:txBody>
      </p:sp>
      <p:sp>
        <p:nvSpPr>
          <p:cNvPr id="985" name="Google Shape;985;p21"/>
          <p:cNvSpPr/>
          <p:nvPr/>
        </p:nvSpPr>
        <p:spPr>
          <a:xfrm>
            <a:off x="7899651" y="2498441"/>
            <a:ext cx="3651504" cy="296332"/>
          </a:xfrm>
          <a:prstGeom prst="rect">
            <a:avLst/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결과물 (= 성과?)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21"/>
          <p:cNvSpPr/>
          <p:nvPr/>
        </p:nvSpPr>
        <p:spPr>
          <a:xfrm>
            <a:off x="2228311" y="3182939"/>
            <a:ext cx="838684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7회차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21"/>
          <p:cNvSpPr/>
          <p:nvPr/>
        </p:nvSpPr>
        <p:spPr>
          <a:xfrm>
            <a:off x="2228311" y="3511271"/>
            <a:ext cx="838684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8회차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21"/>
          <p:cNvSpPr/>
          <p:nvPr/>
        </p:nvSpPr>
        <p:spPr>
          <a:xfrm>
            <a:off x="2228311" y="3860999"/>
            <a:ext cx="838684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9회차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1"/>
          <p:cNvSpPr/>
          <p:nvPr/>
        </p:nvSpPr>
        <p:spPr>
          <a:xfrm>
            <a:off x="2228310" y="4209748"/>
            <a:ext cx="838684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10회차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1"/>
          <p:cNvSpPr/>
          <p:nvPr/>
        </p:nvSpPr>
        <p:spPr>
          <a:xfrm>
            <a:off x="6748212" y="3189877"/>
            <a:ext cx="1072896" cy="13042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내용을 활용하여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 문제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 방법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찾아보기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1"/>
          <p:cNvSpPr/>
          <p:nvPr/>
        </p:nvSpPr>
        <p:spPr>
          <a:xfrm>
            <a:off x="3145536" y="3189877"/>
            <a:ext cx="3544600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 근처에 불편한 것이 없을까?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1"/>
          <p:cNvSpPr/>
          <p:nvPr/>
        </p:nvSpPr>
        <p:spPr>
          <a:xfrm>
            <a:off x="3145536" y="3519257"/>
            <a:ext cx="3544600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 코딩으로 문제를 해결할 수 있을까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1"/>
          <p:cNvSpPr/>
          <p:nvPr/>
        </p:nvSpPr>
        <p:spPr>
          <a:xfrm>
            <a:off x="3145536" y="3860999"/>
            <a:ext cx="3544600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우리가 찾은 문제와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해법을 잘 전달하자!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1"/>
          <p:cNvSpPr/>
          <p:nvPr/>
        </p:nvSpPr>
        <p:spPr>
          <a:xfrm>
            <a:off x="3145536" y="4214984"/>
            <a:ext cx="3544600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친구들과 성과를 공유해보자!</a:t>
            </a:r>
            <a:endParaRPr/>
          </a:p>
        </p:txBody>
      </p:sp>
      <p:sp>
        <p:nvSpPr>
          <p:cNvPr id="995" name="Google Shape;995;p21"/>
          <p:cNvSpPr/>
          <p:nvPr/>
        </p:nvSpPr>
        <p:spPr>
          <a:xfrm>
            <a:off x="7899649" y="3182939"/>
            <a:ext cx="3651503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 프로젝트 주제선정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1"/>
          <p:cNvSpPr/>
          <p:nvPr/>
        </p:nvSpPr>
        <p:spPr>
          <a:xfrm>
            <a:off x="7899649" y="3511271"/>
            <a:ext cx="3651503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블록코딩 구상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1"/>
          <p:cNvSpPr/>
          <p:nvPr/>
        </p:nvSpPr>
        <p:spPr>
          <a:xfrm>
            <a:off x="7899649" y="3855493"/>
            <a:ext cx="3651503" cy="28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 자료 </a:t>
            </a:r>
            <a:endParaRPr sz="1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21"/>
          <p:cNvSpPr/>
          <p:nvPr/>
        </p:nvSpPr>
        <p:spPr>
          <a:xfrm>
            <a:off x="7899649" y="4199715"/>
            <a:ext cx="3651503" cy="29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최종결과물,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수료증 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44880" y="1739946"/>
            <a:ext cx="7237689" cy="399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3536" y="733343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4821" y="7158553"/>
            <a:ext cx="1684331" cy="168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4013" y="7239421"/>
            <a:ext cx="1684331" cy="168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95630" y="7168274"/>
            <a:ext cx="1826626" cy="182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21"/>
          <p:cNvSpPr txBox="1"/>
          <p:nvPr/>
        </p:nvSpPr>
        <p:spPr>
          <a:xfrm>
            <a:off x="2336086" y="8923752"/>
            <a:ext cx="19202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친구들과 팀워크</a:t>
            </a:r>
            <a:endParaRPr/>
          </a:p>
        </p:txBody>
      </p:sp>
      <p:sp>
        <p:nvSpPr>
          <p:cNvPr id="1005" name="Google Shape;1005;p21"/>
          <p:cNvSpPr txBox="1"/>
          <p:nvPr/>
        </p:nvSpPr>
        <p:spPr>
          <a:xfrm>
            <a:off x="4368767" y="8897605"/>
            <a:ext cx="24637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블록코딩 프로그래밍 능력</a:t>
            </a:r>
            <a:endParaRPr/>
          </a:p>
        </p:txBody>
      </p:sp>
      <p:sp>
        <p:nvSpPr>
          <p:cNvPr id="1006" name="Google Shape;1006;p21"/>
          <p:cNvSpPr txBox="1"/>
          <p:nvPr/>
        </p:nvSpPr>
        <p:spPr>
          <a:xfrm>
            <a:off x="6900149" y="8921135"/>
            <a:ext cx="24637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문제해결 아이디어 발굴</a:t>
            </a:r>
            <a:endParaRPr/>
          </a:p>
        </p:txBody>
      </p:sp>
      <p:sp>
        <p:nvSpPr>
          <p:cNvPr id="1007" name="Google Shape;1007;p21"/>
          <p:cNvSpPr txBox="1"/>
          <p:nvPr/>
        </p:nvSpPr>
        <p:spPr>
          <a:xfrm>
            <a:off x="9711803" y="8900963"/>
            <a:ext cx="10674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수료증</a:t>
            </a:r>
            <a:endParaRPr/>
          </a:p>
        </p:txBody>
      </p:sp>
      <p:sp>
        <p:nvSpPr>
          <p:cNvPr id="1008" name="Google Shape;1008;p21"/>
          <p:cNvSpPr/>
          <p:nvPr/>
        </p:nvSpPr>
        <p:spPr>
          <a:xfrm>
            <a:off x="6298342" y="4901642"/>
            <a:ext cx="5252807" cy="17315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AI를 배우고, 나만의 프로젝트를 만들어 보는 10차시 여정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6차시는 AI 이론과 미니 프로젝트, 이후 4차시는 배운 내용을 활용하여 직접 결과물을 만들어내는 ‘빅 프로젝트’ 진행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스스로 문제를 발굴하고 해결 방안을 구상하고 실행하는 프로젝트 기반 수업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프로젝트 결과를 반 친구들과 공유하며 전달력을 키우고 다양한 아이디어 습득 </a:t>
            </a:r>
            <a:endParaRPr/>
          </a:p>
        </p:txBody>
      </p:sp>
      <p:pic>
        <p:nvPicPr>
          <p:cNvPr id="1009" name="Google Shape;1009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3072890" y="4518232"/>
            <a:ext cx="388725" cy="3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8730387" y="4496129"/>
            <a:ext cx="388725" cy="3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21"/>
          <p:cNvSpPr/>
          <p:nvPr/>
        </p:nvSpPr>
        <p:spPr>
          <a:xfrm>
            <a:off x="12434966" y="4785360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2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교육 제작물</a:t>
            </a:r>
            <a:endParaRPr/>
          </a:p>
        </p:txBody>
      </p:sp>
      <p:sp>
        <p:nvSpPr>
          <p:cNvPr id="1017" name="Google Shape;1017;p22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3. 사업 수행 계획</a:t>
            </a:r>
            <a:endParaRPr/>
          </a:p>
        </p:txBody>
      </p:sp>
      <p:sp>
        <p:nvSpPr>
          <p:cNvPr id="1018" name="Google Shape;1018;p22"/>
          <p:cNvSpPr/>
          <p:nvPr/>
        </p:nvSpPr>
        <p:spPr>
          <a:xfrm>
            <a:off x="1613535" y="7162800"/>
            <a:ext cx="2219325" cy="19240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코디니 소개</a:t>
            </a:r>
            <a:endParaRPr/>
          </a:p>
        </p:txBody>
      </p:sp>
      <p:sp>
        <p:nvSpPr>
          <p:cNvPr id="1019" name="Google Shape;1019;p22"/>
          <p:cNvSpPr/>
          <p:nvPr/>
        </p:nvSpPr>
        <p:spPr>
          <a:xfrm>
            <a:off x="8532495" y="7162800"/>
            <a:ext cx="2219325" cy="19240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워크북 소개</a:t>
            </a:r>
            <a:endParaRPr/>
          </a:p>
        </p:txBody>
      </p:sp>
      <p:sp>
        <p:nvSpPr>
          <p:cNvPr id="1020" name="Google Shape;1020;p22"/>
          <p:cNvSpPr txBox="1"/>
          <p:nvPr/>
        </p:nvSpPr>
        <p:spPr>
          <a:xfrm>
            <a:off x="980620" y="2092728"/>
            <a:ext cx="14211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AI 블록코딩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2"/>
          <p:cNvSpPr txBox="1"/>
          <p:nvPr/>
        </p:nvSpPr>
        <p:spPr>
          <a:xfrm>
            <a:off x="980622" y="3499500"/>
            <a:ext cx="14211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AI 학습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2"/>
          <p:cNvSpPr txBox="1"/>
          <p:nvPr/>
        </p:nvSpPr>
        <p:spPr>
          <a:xfrm>
            <a:off x="1129226" y="5014735"/>
            <a:ext cx="14211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AI 튜터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2"/>
          <p:cNvSpPr txBox="1"/>
          <p:nvPr/>
        </p:nvSpPr>
        <p:spPr>
          <a:xfrm>
            <a:off x="419168" y="2577960"/>
            <a:ext cx="25440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처음 접하는 AI 기술도 </a:t>
            </a:r>
            <a:br>
              <a:rPr lang="ko-KR" sz="1400" b="0" i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블록코딩으로 쉽게 접근 가능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2"/>
          <p:cNvSpPr txBox="1"/>
          <p:nvPr/>
        </p:nvSpPr>
        <p:spPr>
          <a:xfrm>
            <a:off x="419168" y="3882167"/>
            <a:ext cx="25440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만들기, 회귀 분석 등</a:t>
            </a:r>
            <a:b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방식을 실생활에 밀접하게 접목시켜 보기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22"/>
          <p:cNvSpPr txBox="1"/>
          <p:nvPr/>
        </p:nvSpPr>
        <p:spPr>
          <a:xfrm>
            <a:off x="419168" y="5494816"/>
            <a:ext cx="28698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기반 대화형 AI 인공지능 튜터와 함께 블록 코딩을 공부하는 서비스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2"/>
          <p:cNvSpPr txBox="1"/>
          <p:nvPr/>
        </p:nvSpPr>
        <p:spPr>
          <a:xfrm>
            <a:off x="6729867" y="1777134"/>
            <a:ext cx="189910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위주 내용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22"/>
          <p:cNvSpPr txBox="1"/>
          <p:nvPr/>
        </p:nvSpPr>
        <p:spPr>
          <a:xfrm>
            <a:off x="6805349" y="3106962"/>
            <a:ext cx="1791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교과목 연계 활동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22"/>
          <p:cNvSpPr txBox="1"/>
          <p:nvPr/>
        </p:nvSpPr>
        <p:spPr>
          <a:xfrm>
            <a:off x="7081692" y="4699141"/>
            <a:ext cx="14211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진로 소개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22"/>
          <p:cNvSpPr txBox="1"/>
          <p:nvPr/>
        </p:nvSpPr>
        <p:spPr>
          <a:xfrm>
            <a:off x="6457346" y="2169672"/>
            <a:ext cx="2669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중심으로 구성하여 눈에 보이는 성과를 남길 수 있도록 구성</a:t>
            </a:r>
            <a:endParaRPr/>
          </a:p>
        </p:txBody>
      </p:sp>
      <p:sp>
        <p:nvSpPr>
          <p:cNvPr id="1030" name="Google Shape;1030;p22"/>
          <p:cNvSpPr txBox="1"/>
          <p:nvPr/>
        </p:nvSpPr>
        <p:spPr>
          <a:xfrm>
            <a:off x="6429226" y="3499500"/>
            <a:ext cx="25440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교과목 관련 미니프로젝트로</a:t>
            </a:r>
            <a:b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AI에 대한 다양한 접근 시도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22"/>
          <p:cNvSpPr txBox="1"/>
          <p:nvPr/>
        </p:nvSpPr>
        <p:spPr>
          <a:xfrm>
            <a:off x="6257297" y="5091679"/>
            <a:ext cx="28698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관련 직업을 소개하는 것으로</a:t>
            </a:r>
            <a:br>
              <a:rPr lang="ko-K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학생들의 </a:t>
            </a: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흥미 유발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3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037" name="Google Shape;1037;p23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038" name="Google Shape;1038;p23"/>
          <p:cNvSpPr/>
          <p:nvPr/>
        </p:nvSpPr>
        <p:spPr>
          <a:xfrm>
            <a:off x="-4934752" y="101694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사업 기획 4개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 눈에 보여주기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66571" y="2638425"/>
            <a:ext cx="5698271" cy="317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23"/>
          <p:cNvSpPr/>
          <p:nvPr/>
        </p:nvSpPr>
        <p:spPr>
          <a:xfrm>
            <a:off x="918075" y="1551471"/>
            <a:ext cx="4174435" cy="2273300"/>
          </a:xfrm>
          <a:prstGeom prst="roundRect">
            <a:avLst>
              <a:gd name="adj" fmla="val 11857"/>
            </a:avLst>
          </a:prstGeom>
          <a:solidFill>
            <a:schemeClr val="lt1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전담 인력을 배치하여 학생 설문과 교사 설문 데이터를 분석해 문제 파악 및 개선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품질을 지속적으로 개선</a:t>
            </a:r>
            <a:endParaRPr/>
          </a:p>
        </p:txBody>
      </p:sp>
      <p:sp>
        <p:nvSpPr>
          <p:cNvPr id="1041" name="Google Shape;1041;p23"/>
          <p:cNvSpPr/>
          <p:nvPr/>
        </p:nvSpPr>
        <p:spPr>
          <a:xfrm>
            <a:off x="7103426" y="1551471"/>
            <a:ext cx="4174435" cy="2273300"/>
          </a:xfrm>
          <a:prstGeom prst="roundRect">
            <a:avLst>
              <a:gd name="adj" fmla="val 11857"/>
            </a:avLst>
          </a:prstGeom>
          <a:solidFill>
            <a:schemeClr val="lt1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최신 AI 코디니 프로그램을 반영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 중심 몰입형 수업 지원</a:t>
            </a:r>
            <a:endParaRPr/>
          </a:p>
        </p:txBody>
      </p:sp>
      <p:sp>
        <p:nvSpPr>
          <p:cNvPr id="1042" name="Google Shape;1042;p23"/>
          <p:cNvSpPr/>
          <p:nvPr/>
        </p:nvSpPr>
        <p:spPr>
          <a:xfrm>
            <a:off x="7103427" y="3981464"/>
            <a:ext cx="4174435" cy="2273300"/>
          </a:xfrm>
          <a:prstGeom prst="roundRect">
            <a:avLst>
              <a:gd name="adj" fmla="val 11857"/>
            </a:avLst>
          </a:prstGeom>
          <a:solidFill>
            <a:schemeClr val="lt1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공유학교 그룹별 운행 효율성 증대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통학버스 안전매뉴얼 교육</a:t>
            </a:r>
            <a:endParaRPr/>
          </a:p>
        </p:txBody>
      </p:sp>
      <p:sp>
        <p:nvSpPr>
          <p:cNvPr id="1043" name="Google Shape;1043;p23"/>
          <p:cNvSpPr/>
          <p:nvPr/>
        </p:nvSpPr>
        <p:spPr>
          <a:xfrm>
            <a:off x="914140" y="3981464"/>
            <a:ext cx="4174435" cy="2273300"/>
          </a:xfrm>
          <a:prstGeom prst="roundRect">
            <a:avLst>
              <a:gd name="adj" fmla="val 11857"/>
            </a:avLst>
          </a:prstGeom>
          <a:solidFill>
            <a:schemeClr val="lt1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및 보고서 작성 자동화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KT 매니저스를 활용한 이슈 사전 대응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5050105" y="3876636"/>
            <a:ext cx="987287" cy="1004035"/>
          </a:xfrm>
          <a:prstGeom prst="teardrop">
            <a:avLst>
              <a:gd name="adj" fmla="val 100000"/>
            </a:avLst>
          </a:prstGeom>
          <a:solidFill>
            <a:srgbClr val="0350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3"/>
          <p:cNvSpPr/>
          <p:nvPr/>
        </p:nvSpPr>
        <p:spPr>
          <a:xfrm rot="10800000">
            <a:off x="6137862" y="2783607"/>
            <a:ext cx="987287" cy="1004035"/>
          </a:xfrm>
          <a:prstGeom prst="teardrop">
            <a:avLst>
              <a:gd name="adj" fmla="val 100000"/>
            </a:avLst>
          </a:prstGeom>
          <a:solidFill>
            <a:srgbClr val="0350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3"/>
          <p:cNvSpPr/>
          <p:nvPr/>
        </p:nvSpPr>
        <p:spPr>
          <a:xfrm rot="-5400000">
            <a:off x="6143106" y="3875071"/>
            <a:ext cx="987287" cy="1004035"/>
          </a:xfrm>
          <a:prstGeom prst="teardrop">
            <a:avLst>
              <a:gd name="adj" fmla="val 100000"/>
            </a:avLst>
          </a:prstGeom>
          <a:solidFill>
            <a:srgbClr val="0350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23"/>
          <p:cNvSpPr/>
          <p:nvPr/>
        </p:nvSpPr>
        <p:spPr>
          <a:xfrm rot="5400000">
            <a:off x="5058479" y="2789353"/>
            <a:ext cx="987287" cy="1004035"/>
          </a:xfrm>
          <a:prstGeom prst="teardrop">
            <a:avLst>
              <a:gd name="adj" fmla="val 100000"/>
            </a:avLst>
          </a:prstGeom>
          <a:solidFill>
            <a:srgbClr val="035096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p23" descr="버스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063" y="4006576"/>
            <a:ext cx="741024" cy="7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3" descr="프레젠테이션 막대형 차트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0153" y="2895848"/>
            <a:ext cx="779551" cy="7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3" descr="교사 단색으로 채워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1671" y="2885172"/>
            <a:ext cx="800901" cy="8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3" descr="일일 일정표 단색으로 채워진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4779" y="3997235"/>
            <a:ext cx="736409" cy="73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23"/>
          <p:cNvSpPr txBox="1"/>
          <p:nvPr/>
        </p:nvSpPr>
        <p:spPr>
          <a:xfrm>
            <a:off x="1058200" y="1944934"/>
            <a:ext cx="32776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설문을 통한 강사 관리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3"/>
          <p:cNvSpPr txBox="1"/>
          <p:nvPr/>
        </p:nvSpPr>
        <p:spPr>
          <a:xfrm>
            <a:off x="7138767" y="1807428"/>
            <a:ext cx="46316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KT 코디니 지속적 업데이트를 통한 프로그램 품질 향상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3"/>
          <p:cNvSpPr txBox="1"/>
          <p:nvPr/>
        </p:nvSpPr>
        <p:spPr>
          <a:xfrm>
            <a:off x="1025448" y="4301183"/>
            <a:ext cx="39184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주기적 업데이트를 통한 시스템 신뢰성 및 자동화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23"/>
          <p:cNvSpPr txBox="1"/>
          <p:nvPr/>
        </p:nvSpPr>
        <p:spPr>
          <a:xfrm>
            <a:off x="7103426" y="4304007"/>
            <a:ext cx="4393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통학버스 ‘캠버스(Cambus)’의 적절한 탑승생 안전 관리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3"/>
          <p:cNvSpPr/>
          <p:nvPr/>
        </p:nvSpPr>
        <p:spPr>
          <a:xfrm>
            <a:off x="4431134" y="4939344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예정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4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063" name="Google Shape;1063;p24"/>
          <p:cNvSpPr/>
          <p:nvPr/>
        </p:nvSpPr>
        <p:spPr>
          <a:xfrm>
            <a:off x="-2527300" y="3190240"/>
            <a:ext cx="1879600" cy="2273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성희</a:t>
            </a:r>
            <a:endParaRPr/>
          </a:p>
        </p:txBody>
      </p:sp>
      <p:sp>
        <p:nvSpPr>
          <p:cNvPr id="1064" name="Google Shape;1064;p24"/>
          <p:cNvSpPr/>
          <p:nvPr/>
        </p:nvSpPr>
        <p:spPr>
          <a:xfrm>
            <a:off x="440735" y="3422010"/>
            <a:ext cx="2557448" cy="1994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2~3개 학교 통합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최소 10명의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5~6학년 학생</a:t>
            </a: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3212722" y="3429270"/>
            <a:ext cx="2557448" cy="1994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 6~10주간 진행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 1회, 2시간 수업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기반 학습 방식으로 AI/SW 교육 진행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4"/>
          <p:cNvSpPr/>
          <p:nvPr/>
        </p:nvSpPr>
        <p:spPr>
          <a:xfrm>
            <a:off x="6024465" y="3429270"/>
            <a:ext cx="2557448" cy="199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학생·교사 대상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 후 수업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설문조사 및 피드백 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4"/>
          <p:cNvSpPr/>
          <p:nvPr/>
        </p:nvSpPr>
        <p:spPr>
          <a:xfrm>
            <a:off x="8796452" y="3419331"/>
            <a:ext cx="2557448" cy="20002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품질 개선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 역량 강화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 품질 개선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4"/>
          <p:cNvSpPr/>
          <p:nvPr/>
        </p:nvSpPr>
        <p:spPr>
          <a:xfrm>
            <a:off x="440735" y="2957885"/>
            <a:ext cx="2557448" cy="46412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학교 선정</a:t>
            </a:r>
            <a:endParaRPr/>
          </a:p>
        </p:txBody>
      </p:sp>
      <p:sp>
        <p:nvSpPr>
          <p:cNvPr id="1069" name="Google Shape;1069;p24"/>
          <p:cNvSpPr/>
          <p:nvPr/>
        </p:nvSpPr>
        <p:spPr>
          <a:xfrm>
            <a:off x="3212722" y="2965144"/>
            <a:ext cx="2557448" cy="464126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4"/>
          <p:cNvSpPr/>
          <p:nvPr/>
        </p:nvSpPr>
        <p:spPr>
          <a:xfrm>
            <a:off x="6024465" y="2965150"/>
            <a:ext cx="2557448" cy="464126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4"/>
          <p:cNvSpPr/>
          <p:nvPr/>
        </p:nvSpPr>
        <p:spPr>
          <a:xfrm>
            <a:off x="8796452" y="2959610"/>
            <a:ext cx="2557448" cy="464126"/>
          </a:xfrm>
          <a:prstGeom prst="rect">
            <a:avLst/>
          </a:prstGeom>
          <a:solidFill>
            <a:srgbClr val="0350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24"/>
          <p:cNvSpPr txBox="1"/>
          <p:nvPr/>
        </p:nvSpPr>
        <p:spPr>
          <a:xfrm>
            <a:off x="3357247" y="3035099"/>
            <a:ext cx="2266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교육 운영 방안</a:t>
            </a:r>
            <a:endParaRPr/>
          </a:p>
        </p:txBody>
      </p:sp>
      <p:sp>
        <p:nvSpPr>
          <p:cNvPr id="1073" name="Google Shape;1073;p24"/>
          <p:cNvSpPr txBox="1"/>
          <p:nvPr/>
        </p:nvSpPr>
        <p:spPr>
          <a:xfrm>
            <a:off x="6352084" y="3025160"/>
            <a:ext cx="19022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교육 후 설문</a:t>
            </a:r>
            <a:endParaRPr/>
          </a:p>
        </p:txBody>
      </p:sp>
      <p:sp>
        <p:nvSpPr>
          <p:cNvPr id="1074" name="Google Shape;1074;p24"/>
          <p:cNvSpPr txBox="1"/>
          <p:nvPr/>
        </p:nvSpPr>
        <p:spPr>
          <a:xfrm>
            <a:off x="9364733" y="3025160"/>
            <a:ext cx="1420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기대 효과</a:t>
            </a:r>
            <a:endParaRPr/>
          </a:p>
        </p:txBody>
      </p:sp>
      <p:sp>
        <p:nvSpPr>
          <p:cNvPr id="1075" name="Google Shape;1075;p24"/>
          <p:cNvSpPr txBox="1"/>
          <p:nvPr/>
        </p:nvSpPr>
        <p:spPr>
          <a:xfrm>
            <a:off x="447125" y="1414252"/>
            <a:ext cx="64406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학교 선정/ 교육/ 관리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목표: 지방 디지털 격차 해소 및 효과적인 AI/SW 교육 제공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4"/>
          <p:cNvSpPr/>
          <p:nvPr/>
        </p:nvSpPr>
        <p:spPr>
          <a:xfrm>
            <a:off x="419168" y="2686264"/>
            <a:ext cx="11110223" cy="4571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4"/>
          <p:cNvSpPr/>
          <p:nvPr/>
        </p:nvSpPr>
        <p:spPr>
          <a:xfrm rot="2123868">
            <a:off x="10936724" y="2482723"/>
            <a:ext cx="638433" cy="4571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24"/>
          <p:cNvSpPr/>
          <p:nvPr/>
        </p:nvSpPr>
        <p:spPr>
          <a:xfrm>
            <a:off x="1560606" y="2581076"/>
            <a:ext cx="286195" cy="262058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24"/>
          <p:cNvSpPr/>
          <p:nvPr/>
        </p:nvSpPr>
        <p:spPr>
          <a:xfrm>
            <a:off x="4347458" y="2591376"/>
            <a:ext cx="286195" cy="262058"/>
          </a:xfrm>
          <a:prstGeom prst="flowChartConnector">
            <a:avLst/>
          </a:prstGeom>
          <a:solidFill>
            <a:srgbClr val="B3C6E7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24"/>
          <p:cNvSpPr/>
          <p:nvPr/>
        </p:nvSpPr>
        <p:spPr>
          <a:xfrm>
            <a:off x="7160091" y="2566877"/>
            <a:ext cx="286195" cy="262058"/>
          </a:xfrm>
          <a:prstGeom prst="flowChartConnector">
            <a:avLst/>
          </a:prstGeom>
          <a:solidFill>
            <a:srgbClr val="8DA9DB"/>
          </a:solidFill>
          <a:ln w="127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4"/>
          <p:cNvSpPr/>
          <p:nvPr/>
        </p:nvSpPr>
        <p:spPr>
          <a:xfrm>
            <a:off x="9932077" y="2566877"/>
            <a:ext cx="286195" cy="262058"/>
          </a:xfrm>
          <a:prstGeom prst="flowChartConnector">
            <a:avLst/>
          </a:prstGeom>
          <a:solidFill>
            <a:srgbClr val="035096"/>
          </a:solidFill>
          <a:ln w="12700" cap="flat" cmpd="sng">
            <a:solidFill>
              <a:srgbClr val="035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4"/>
          <p:cNvSpPr/>
          <p:nvPr/>
        </p:nvSpPr>
        <p:spPr>
          <a:xfrm>
            <a:off x="3694582" y="5110744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예정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5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088" name="Google Shape;1088;p25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089" name="Google Shape;1089;p25"/>
          <p:cNvSpPr/>
          <p:nvPr/>
        </p:nvSpPr>
        <p:spPr>
          <a:xfrm>
            <a:off x="-2832100" y="3693160"/>
            <a:ext cx="1879600" cy="2273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성희</a:t>
            </a:r>
            <a:endParaRPr/>
          </a:p>
        </p:txBody>
      </p:sp>
      <p:sp>
        <p:nvSpPr>
          <p:cNvPr id="1090" name="Google Shape;1090;p25"/>
          <p:cNvSpPr/>
          <p:nvPr/>
        </p:nvSpPr>
        <p:spPr>
          <a:xfrm>
            <a:off x="7852880" y="2057431"/>
            <a:ext cx="4054788" cy="1364619"/>
          </a:xfrm>
          <a:prstGeom prst="chevron">
            <a:avLst>
              <a:gd name="adj" fmla="val 50000"/>
            </a:avLst>
          </a:prstGeom>
          <a:solidFill>
            <a:srgbClr val="0350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5"/>
          <p:cNvSpPr/>
          <p:nvPr/>
        </p:nvSpPr>
        <p:spPr>
          <a:xfrm>
            <a:off x="4054081" y="2064381"/>
            <a:ext cx="4110105" cy="1364619"/>
          </a:xfrm>
          <a:prstGeom prst="chevron">
            <a:avLst>
              <a:gd name="adj" fmla="val 50000"/>
            </a:avLst>
          </a:prstGeom>
          <a:solidFill>
            <a:srgbClr val="8DA9DB"/>
          </a:solidFill>
          <a:ln w="127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5"/>
          <p:cNvSpPr/>
          <p:nvPr/>
        </p:nvSpPr>
        <p:spPr>
          <a:xfrm>
            <a:off x="236068" y="2046595"/>
            <a:ext cx="4114384" cy="1386292"/>
          </a:xfrm>
          <a:prstGeom prst="homePlate">
            <a:avLst>
              <a:gd name="adj" fmla="val 50000"/>
            </a:avLst>
          </a:prstGeom>
          <a:solidFill>
            <a:srgbClr val="B3C6E7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25"/>
          <p:cNvSpPr txBox="1"/>
          <p:nvPr/>
        </p:nvSpPr>
        <p:spPr>
          <a:xfrm>
            <a:off x="8281651" y="3533761"/>
            <a:ext cx="360613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평가 체계화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 수요자(학생, 선생님)와 모니터링 인원을 통한 Two Track 평가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5"/>
          <p:cNvSpPr txBox="1"/>
          <p:nvPr/>
        </p:nvSpPr>
        <p:spPr>
          <a:xfrm>
            <a:off x="643416" y="4441702"/>
            <a:ext cx="20971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검증된 강사/ 지역강사/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이공계·교육전공자 선발</a:t>
            </a:r>
            <a:endParaRPr/>
          </a:p>
        </p:txBody>
      </p:sp>
      <p:sp>
        <p:nvSpPr>
          <p:cNvPr id="1095" name="Google Shape;1095;p25"/>
          <p:cNvSpPr txBox="1"/>
          <p:nvPr/>
        </p:nvSpPr>
        <p:spPr>
          <a:xfrm>
            <a:off x="236068" y="3533761"/>
            <a:ext cx="392501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시스템화된 강사 위촉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과업 이해도가 높은 강사 검증 및 선발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 시작 전, 강사 소양 교육 1회(광주)</a:t>
            </a:r>
            <a:endParaRPr/>
          </a:p>
        </p:txBody>
      </p:sp>
      <p:sp>
        <p:nvSpPr>
          <p:cNvPr id="1096" name="Google Shape;1096;p25"/>
          <p:cNvSpPr txBox="1"/>
          <p:nvPr/>
        </p:nvSpPr>
        <p:spPr>
          <a:xfrm>
            <a:off x="4350452" y="3507113"/>
            <a:ext cx="342194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파견 및 소통 체계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부서 모니터링 담당자 파견으로 지속적인 강사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부서+학교+강사 간 소통 체계 구축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5"/>
          <p:cNvSpPr txBox="1"/>
          <p:nvPr/>
        </p:nvSpPr>
        <p:spPr>
          <a:xfrm>
            <a:off x="853398" y="2397606"/>
            <a:ext cx="216296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선발</a:t>
            </a:r>
            <a:endParaRPr/>
          </a:p>
        </p:txBody>
      </p:sp>
      <p:sp>
        <p:nvSpPr>
          <p:cNvPr id="1098" name="Google Shape;1098;p25"/>
          <p:cNvSpPr txBox="1"/>
          <p:nvPr/>
        </p:nvSpPr>
        <p:spPr>
          <a:xfrm>
            <a:off x="5028404" y="2423555"/>
            <a:ext cx="216145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파견</a:t>
            </a:r>
            <a:endParaRPr/>
          </a:p>
        </p:txBody>
      </p:sp>
      <p:sp>
        <p:nvSpPr>
          <p:cNvPr id="1099" name="Google Shape;1099;p25"/>
          <p:cNvSpPr txBox="1"/>
          <p:nvPr/>
        </p:nvSpPr>
        <p:spPr>
          <a:xfrm>
            <a:off x="8842138" y="2431219"/>
            <a:ext cx="208843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강사 관리</a:t>
            </a:r>
            <a:endParaRPr/>
          </a:p>
        </p:txBody>
      </p:sp>
      <p:sp>
        <p:nvSpPr>
          <p:cNvPr id="1100" name="Google Shape;1100;p25"/>
          <p:cNvSpPr txBox="1"/>
          <p:nvPr/>
        </p:nvSpPr>
        <p:spPr>
          <a:xfrm>
            <a:off x="419168" y="1409672"/>
            <a:ext cx="2413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강사 선발/ 파견/ 관리</a:t>
            </a:r>
            <a:endParaRPr/>
          </a:p>
        </p:txBody>
      </p:sp>
      <p:sp>
        <p:nvSpPr>
          <p:cNvPr id="1101" name="Google Shape;1101;p25"/>
          <p:cNvSpPr/>
          <p:nvPr/>
        </p:nvSpPr>
        <p:spPr>
          <a:xfrm>
            <a:off x="3803273" y="5039471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예정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6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107" name="Google Shape;1107;p26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08" name="Google Shape;1108;p26"/>
          <p:cNvSpPr/>
          <p:nvPr/>
        </p:nvSpPr>
        <p:spPr>
          <a:xfrm>
            <a:off x="737278" y="3177584"/>
            <a:ext cx="2621796" cy="3389608"/>
          </a:xfrm>
          <a:custGeom>
            <a:avLst/>
            <a:gdLst/>
            <a:ahLst/>
            <a:cxnLst/>
            <a:rect l="l" t="t" r="r" b="b"/>
            <a:pathLst>
              <a:path w="2232000" h="4148822" extrusionOk="0">
                <a:moveTo>
                  <a:pt x="0" y="0"/>
                </a:moveTo>
                <a:lnTo>
                  <a:pt x="2232000" y="0"/>
                </a:lnTo>
                <a:lnTo>
                  <a:pt x="2232000" y="3608822"/>
                </a:lnTo>
                <a:lnTo>
                  <a:pt x="2232000" y="3805202"/>
                </a:lnTo>
                <a:lnTo>
                  <a:pt x="2232000" y="4148822"/>
                </a:lnTo>
                <a:lnTo>
                  <a:pt x="691575" y="4148822"/>
                </a:lnTo>
                <a:lnTo>
                  <a:pt x="438375" y="4148822"/>
                </a:lnTo>
                <a:lnTo>
                  <a:pt x="433573" y="4148822"/>
                </a:lnTo>
                <a:lnTo>
                  <a:pt x="180373" y="4148822"/>
                </a:lnTo>
                <a:cubicBezTo>
                  <a:pt x="80756" y="4148822"/>
                  <a:pt x="0" y="4067769"/>
                  <a:pt x="0" y="3967785"/>
                </a:cubicBezTo>
                <a:lnTo>
                  <a:pt x="0" y="3805202"/>
                </a:lnTo>
                <a:lnTo>
                  <a:pt x="0" y="3608822"/>
                </a:lnTo>
                <a:close/>
              </a:path>
            </a:pathLst>
          </a:custGeom>
          <a:solidFill>
            <a:srgbClr val="165399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6"/>
          <p:cNvSpPr/>
          <p:nvPr/>
        </p:nvSpPr>
        <p:spPr>
          <a:xfrm>
            <a:off x="735497" y="2613446"/>
            <a:ext cx="5360504" cy="482347"/>
          </a:xfrm>
          <a:custGeom>
            <a:avLst/>
            <a:gdLst/>
            <a:ahLst/>
            <a:cxnLst/>
            <a:rect l="l" t="t" r="r" b="b"/>
            <a:pathLst>
              <a:path w="4574001" h="540000" extrusionOk="0">
                <a:moveTo>
                  <a:pt x="0" y="0"/>
                </a:moveTo>
                <a:lnTo>
                  <a:pt x="2127155" y="0"/>
                </a:lnTo>
                <a:lnTo>
                  <a:pt x="2342001" y="0"/>
                </a:lnTo>
                <a:lnTo>
                  <a:pt x="2476795" y="0"/>
                </a:lnTo>
                <a:lnTo>
                  <a:pt x="2483426" y="0"/>
                </a:lnTo>
                <a:lnTo>
                  <a:pt x="2833067" y="0"/>
                </a:lnTo>
                <a:lnTo>
                  <a:pt x="3882426" y="0"/>
                </a:lnTo>
                <a:lnTo>
                  <a:pt x="4135626" y="0"/>
                </a:lnTo>
                <a:lnTo>
                  <a:pt x="4140428" y="0"/>
                </a:lnTo>
                <a:lnTo>
                  <a:pt x="4393628" y="0"/>
                </a:lnTo>
                <a:cubicBezTo>
                  <a:pt x="4493245" y="0"/>
                  <a:pt x="4574001" y="81053"/>
                  <a:pt x="4574001" y="181037"/>
                </a:cubicBezTo>
                <a:lnTo>
                  <a:pt x="4574001" y="540000"/>
                </a:lnTo>
                <a:lnTo>
                  <a:pt x="4320801" y="540000"/>
                </a:lnTo>
                <a:lnTo>
                  <a:pt x="4315999" y="540000"/>
                </a:lnTo>
                <a:lnTo>
                  <a:pt x="4062799" y="540000"/>
                </a:lnTo>
                <a:lnTo>
                  <a:pt x="3082142" y="540000"/>
                </a:lnTo>
                <a:lnTo>
                  <a:pt x="2732501" y="540000"/>
                </a:lnTo>
                <a:lnTo>
                  <a:pt x="2725870" y="540000"/>
                </a:lnTo>
                <a:lnTo>
                  <a:pt x="2376229" y="540000"/>
                </a:lnTo>
                <a:lnTo>
                  <a:pt x="2342001" y="540000"/>
                </a:lnTo>
                <a:lnTo>
                  <a:pt x="0" y="540000"/>
                </a:lnTo>
                <a:close/>
              </a:path>
            </a:pathLst>
          </a:custGeom>
          <a:solidFill>
            <a:srgbClr val="165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연락 및 모니터링</a:t>
            </a:r>
            <a:endParaRPr/>
          </a:p>
        </p:txBody>
      </p:sp>
      <p:sp>
        <p:nvSpPr>
          <p:cNvPr id="1110" name="Google Shape;1110;p26"/>
          <p:cNvSpPr/>
          <p:nvPr/>
        </p:nvSpPr>
        <p:spPr>
          <a:xfrm>
            <a:off x="6206001" y="2613446"/>
            <a:ext cx="2627998" cy="482347"/>
          </a:xfrm>
          <a:custGeom>
            <a:avLst/>
            <a:gdLst/>
            <a:ahLst/>
            <a:cxnLst/>
            <a:rect l="l" t="t" r="r" b="b"/>
            <a:pathLst>
              <a:path w="2232000" h="540000" extrusionOk="0">
                <a:moveTo>
                  <a:pt x="0" y="0"/>
                </a:moveTo>
                <a:lnTo>
                  <a:pt x="1540425" y="0"/>
                </a:lnTo>
                <a:lnTo>
                  <a:pt x="1793625" y="0"/>
                </a:lnTo>
                <a:lnTo>
                  <a:pt x="1798427" y="0"/>
                </a:lnTo>
                <a:lnTo>
                  <a:pt x="2051627" y="0"/>
                </a:lnTo>
                <a:cubicBezTo>
                  <a:pt x="2151244" y="0"/>
                  <a:pt x="2232000" y="81053"/>
                  <a:pt x="2232000" y="181037"/>
                </a:cubicBezTo>
                <a:lnTo>
                  <a:pt x="2232000" y="540000"/>
                </a:lnTo>
                <a:lnTo>
                  <a:pt x="1978800" y="540000"/>
                </a:lnTo>
                <a:lnTo>
                  <a:pt x="1973998" y="540000"/>
                </a:lnTo>
                <a:lnTo>
                  <a:pt x="1720798" y="540000"/>
                </a:lnTo>
                <a:lnTo>
                  <a:pt x="0" y="540000"/>
                </a:lnTo>
                <a:close/>
              </a:path>
            </a:pathLst>
          </a:custGeom>
          <a:solidFill>
            <a:srgbClr val="296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문의대응</a:t>
            </a:r>
            <a:endParaRPr/>
          </a:p>
        </p:txBody>
      </p:sp>
      <p:sp>
        <p:nvSpPr>
          <p:cNvPr id="1111" name="Google Shape;1111;p26"/>
          <p:cNvSpPr/>
          <p:nvPr/>
        </p:nvSpPr>
        <p:spPr>
          <a:xfrm>
            <a:off x="8943998" y="2586858"/>
            <a:ext cx="2627999" cy="482347"/>
          </a:xfrm>
          <a:custGeom>
            <a:avLst/>
            <a:gdLst/>
            <a:ahLst/>
            <a:cxnLst/>
            <a:rect l="l" t="t" r="r" b="b"/>
            <a:pathLst>
              <a:path w="2232000" h="540000" extrusionOk="0">
                <a:moveTo>
                  <a:pt x="0" y="0"/>
                </a:moveTo>
                <a:lnTo>
                  <a:pt x="1540425" y="0"/>
                </a:lnTo>
                <a:lnTo>
                  <a:pt x="1793625" y="0"/>
                </a:lnTo>
                <a:lnTo>
                  <a:pt x="1798427" y="0"/>
                </a:lnTo>
                <a:lnTo>
                  <a:pt x="2051627" y="0"/>
                </a:lnTo>
                <a:cubicBezTo>
                  <a:pt x="2151244" y="0"/>
                  <a:pt x="2232000" y="81053"/>
                  <a:pt x="2232000" y="181037"/>
                </a:cubicBezTo>
                <a:lnTo>
                  <a:pt x="2232000" y="540000"/>
                </a:lnTo>
                <a:lnTo>
                  <a:pt x="1978800" y="540000"/>
                </a:lnTo>
                <a:lnTo>
                  <a:pt x="1973998" y="540000"/>
                </a:lnTo>
                <a:lnTo>
                  <a:pt x="1720798" y="540000"/>
                </a:lnTo>
                <a:lnTo>
                  <a:pt x="0" y="540000"/>
                </a:lnTo>
                <a:close/>
              </a:path>
            </a:pathLst>
          </a:custGeom>
          <a:solidFill>
            <a:srgbClr val="4E5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수업 후 피드백</a:t>
            </a:r>
            <a:endParaRPr/>
          </a:p>
        </p:txBody>
      </p:sp>
      <p:sp>
        <p:nvSpPr>
          <p:cNvPr id="1112" name="Google Shape;1112;p26"/>
          <p:cNvSpPr/>
          <p:nvPr/>
        </p:nvSpPr>
        <p:spPr>
          <a:xfrm>
            <a:off x="3469075" y="3177584"/>
            <a:ext cx="2626925" cy="3412058"/>
          </a:xfrm>
          <a:prstGeom prst="rect">
            <a:avLst/>
          </a:prstGeom>
          <a:solidFill>
            <a:srgbClr val="165399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26"/>
          <p:cNvSpPr/>
          <p:nvPr/>
        </p:nvSpPr>
        <p:spPr>
          <a:xfrm>
            <a:off x="6206001" y="3207768"/>
            <a:ext cx="2628000" cy="3359424"/>
          </a:xfrm>
          <a:prstGeom prst="rect">
            <a:avLst/>
          </a:prstGeom>
          <a:solidFill>
            <a:srgbClr val="165399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26"/>
          <p:cNvSpPr/>
          <p:nvPr/>
        </p:nvSpPr>
        <p:spPr>
          <a:xfrm flipH="1">
            <a:off x="8943999" y="3177584"/>
            <a:ext cx="2628000" cy="3363020"/>
          </a:xfrm>
          <a:custGeom>
            <a:avLst/>
            <a:gdLst/>
            <a:ahLst/>
            <a:cxnLst/>
            <a:rect l="l" t="t" r="r" b="b"/>
            <a:pathLst>
              <a:path w="2232000" h="4148822" extrusionOk="0">
                <a:moveTo>
                  <a:pt x="0" y="0"/>
                </a:moveTo>
                <a:lnTo>
                  <a:pt x="2232000" y="0"/>
                </a:lnTo>
                <a:lnTo>
                  <a:pt x="2232000" y="3608822"/>
                </a:lnTo>
                <a:lnTo>
                  <a:pt x="2232000" y="3805202"/>
                </a:lnTo>
                <a:lnTo>
                  <a:pt x="2232000" y="4148822"/>
                </a:lnTo>
                <a:lnTo>
                  <a:pt x="691575" y="4148822"/>
                </a:lnTo>
                <a:lnTo>
                  <a:pt x="438375" y="4148822"/>
                </a:lnTo>
                <a:lnTo>
                  <a:pt x="433573" y="4148822"/>
                </a:lnTo>
                <a:lnTo>
                  <a:pt x="180373" y="4148822"/>
                </a:lnTo>
                <a:cubicBezTo>
                  <a:pt x="80756" y="4148822"/>
                  <a:pt x="0" y="4067769"/>
                  <a:pt x="0" y="3967785"/>
                </a:cubicBezTo>
                <a:lnTo>
                  <a:pt x="0" y="3805202"/>
                </a:lnTo>
                <a:lnTo>
                  <a:pt x="0" y="3608822"/>
                </a:lnTo>
                <a:close/>
              </a:path>
            </a:pathLst>
          </a:custGeom>
          <a:solidFill>
            <a:srgbClr val="D2D9E3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26"/>
          <p:cNvSpPr/>
          <p:nvPr/>
        </p:nvSpPr>
        <p:spPr>
          <a:xfrm>
            <a:off x="1162494" y="3300374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상시 연락체계 구축</a:t>
            </a:r>
            <a:endParaRPr/>
          </a:p>
        </p:txBody>
      </p:sp>
      <p:sp>
        <p:nvSpPr>
          <p:cNvPr id="1116" name="Google Shape;1116;p26"/>
          <p:cNvSpPr/>
          <p:nvPr/>
        </p:nvSpPr>
        <p:spPr>
          <a:xfrm>
            <a:off x="3794461" y="3345448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기관별 전담 관리자 배정</a:t>
            </a:r>
            <a:endParaRPr/>
          </a:p>
        </p:txBody>
      </p:sp>
      <p:sp>
        <p:nvSpPr>
          <p:cNvPr id="1117" name="Google Shape;1117;p26"/>
          <p:cNvSpPr txBox="1"/>
          <p:nvPr/>
        </p:nvSpPr>
        <p:spPr>
          <a:xfrm>
            <a:off x="3675052" y="3634856"/>
            <a:ext cx="1992776" cy="84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모니터링 및 문의 대응, 피드백 등 지속적 커뮤니케이션을 위한               전담 인력 배정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6"/>
          <p:cNvSpPr/>
          <p:nvPr/>
        </p:nvSpPr>
        <p:spPr>
          <a:xfrm>
            <a:off x="3794461" y="4484038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현장 모니터링</a:t>
            </a:r>
            <a:endParaRPr/>
          </a:p>
        </p:txBody>
      </p:sp>
      <p:sp>
        <p:nvSpPr>
          <p:cNvPr id="1119" name="Google Shape;1119;p26"/>
          <p:cNvSpPr/>
          <p:nvPr/>
        </p:nvSpPr>
        <p:spPr>
          <a:xfrm>
            <a:off x="3794461" y="5622628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피드백 반영</a:t>
            </a:r>
            <a:endParaRPr/>
          </a:p>
        </p:txBody>
      </p:sp>
      <p:sp>
        <p:nvSpPr>
          <p:cNvPr id="1120" name="Google Shape;1120;p26"/>
          <p:cNvSpPr txBox="1"/>
          <p:nvPr/>
        </p:nvSpPr>
        <p:spPr>
          <a:xfrm>
            <a:off x="3675052" y="5912036"/>
            <a:ext cx="1992776" cy="43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현장 인터뷰와 온라인 만족도 조사를 통한 즉각적 피드백 반영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26"/>
          <p:cNvSpPr txBox="1"/>
          <p:nvPr/>
        </p:nvSpPr>
        <p:spPr>
          <a:xfrm>
            <a:off x="858840" y="5638371"/>
            <a:ext cx="2290201" cy="77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일원화된 소통 체계로 상시 연락체계 구축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"/>
              <a:buFont typeface="Arial"/>
              <a:buNone/>
            </a:pPr>
            <a:endParaRPr sz="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참여기관과의 활발한 소통으로 운영/지원과정에서의 혼선 방지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26"/>
          <p:cNvSpPr txBox="1"/>
          <p:nvPr/>
        </p:nvSpPr>
        <p:spPr>
          <a:xfrm>
            <a:off x="6497612" y="5283347"/>
            <a:ext cx="2044774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LMS, 전담 전화, 1:1 모바일 메신저	 실시간 안내 및 소통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"/>
              <a:buFont typeface="Arial"/>
              <a:buNone/>
            </a:pPr>
            <a:endParaRPr sz="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문의/상담 매뉴얼 따른 일관적 대응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문의 접수 즉시 대응, 조치과정 기록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주요 문의사항 및 처리 결과 유형화 보고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26"/>
          <p:cNvSpPr txBox="1"/>
          <p:nvPr/>
        </p:nvSpPr>
        <p:spPr>
          <a:xfrm>
            <a:off x="9200425" y="5306818"/>
            <a:ext cx="2160000" cy="101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LMS 활용 참여학생 대상  만족도 조사 시행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제안사 자체 만족도 조사로 수업  영향력, 인식 개선 파악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정확한 응답 분석과 이를 통한 향후 개선방향 제시</a:t>
            </a:r>
            <a:endParaRPr/>
          </a:p>
        </p:txBody>
      </p:sp>
      <p:sp>
        <p:nvSpPr>
          <p:cNvPr id="1124" name="Google Shape;1124;p26"/>
          <p:cNvSpPr/>
          <p:nvPr/>
        </p:nvSpPr>
        <p:spPr>
          <a:xfrm>
            <a:off x="6652433" y="4993939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실시간 소통 창구 운영</a:t>
            </a:r>
            <a:endParaRPr/>
          </a:p>
        </p:txBody>
      </p:sp>
      <p:sp>
        <p:nvSpPr>
          <p:cNvPr id="1125" name="Google Shape;1125;p26"/>
          <p:cNvSpPr/>
          <p:nvPr/>
        </p:nvSpPr>
        <p:spPr>
          <a:xfrm>
            <a:off x="9416209" y="5017410"/>
            <a:ext cx="1728433" cy="257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E5C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만족도조사</a:t>
            </a:r>
            <a:endParaRPr/>
          </a:p>
        </p:txBody>
      </p:sp>
      <p:cxnSp>
        <p:nvCxnSpPr>
          <p:cNvPr id="1126" name="Google Shape;1126;p26"/>
          <p:cNvCxnSpPr>
            <a:stCxn id="1127" idx="2"/>
            <a:endCxn id="1128" idx="1"/>
          </p:cNvCxnSpPr>
          <p:nvPr/>
        </p:nvCxnSpPr>
        <p:spPr>
          <a:xfrm>
            <a:off x="7183566" y="3553696"/>
            <a:ext cx="477300" cy="2673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9" name="Google Shape;1129;p26"/>
          <p:cNvCxnSpPr>
            <a:stCxn id="1127" idx="2"/>
            <a:endCxn id="1130" idx="1"/>
          </p:cNvCxnSpPr>
          <p:nvPr/>
        </p:nvCxnSpPr>
        <p:spPr>
          <a:xfrm>
            <a:off x="7183566" y="3553550"/>
            <a:ext cx="477300" cy="8022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1" name="Google Shape;1131;p26"/>
          <p:cNvCxnSpPr>
            <a:stCxn id="1132" idx="2"/>
            <a:endCxn id="1128" idx="1"/>
          </p:cNvCxnSpPr>
          <p:nvPr/>
        </p:nvCxnSpPr>
        <p:spPr>
          <a:xfrm rot="10800000" flipH="1">
            <a:off x="7183566" y="3820996"/>
            <a:ext cx="477300" cy="2673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3" name="Google Shape;1133;p26"/>
          <p:cNvCxnSpPr>
            <a:stCxn id="1132" idx="2"/>
            <a:endCxn id="1130" idx="1"/>
          </p:cNvCxnSpPr>
          <p:nvPr/>
        </p:nvCxnSpPr>
        <p:spPr>
          <a:xfrm>
            <a:off x="7183566" y="4088450"/>
            <a:ext cx="477300" cy="2673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4" name="Google Shape;1134;p26"/>
          <p:cNvCxnSpPr>
            <a:stCxn id="1135" idx="2"/>
            <a:endCxn id="1128" idx="1"/>
          </p:cNvCxnSpPr>
          <p:nvPr/>
        </p:nvCxnSpPr>
        <p:spPr>
          <a:xfrm rot="10800000" flipH="1">
            <a:off x="7183566" y="3820996"/>
            <a:ext cx="477300" cy="8022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6" name="Google Shape;1136;p26"/>
          <p:cNvCxnSpPr>
            <a:stCxn id="1135" idx="2"/>
            <a:endCxn id="1130" idx="1"/>
          </p:cNvCxnSpPr>
          <p:nvPr/>
        </p:nvCxnSpPr>
        <p:spPr>
          <a:xfrm rot="10800000" flipH="1">
            <a:off x="7183566" y="4355750"/>
            <a:ext cx="477300" cy="26730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5DB68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37" name="Google Shape;1137;p26"/>
          <p:cNvGrpSpPr/>
          <p:nvPr/>
        </p:nvGrpSpPr>
        <p:grpSpPr>
          <a:xfrm>
            <a:off x="7190400" y="3937168"/>
            <a:ext cx="463588" cy="302408"/>
            <a:chOff x="5797750" y="2972354"/>
            <a:chExt cx="463588" cy="338554"/>
          </a:xfrm>
        </p:grpSpPr>
        <p:sp>
          <p:nvSpPr>
            <p:cNvPr id="1138" name="Google Shape;1138;p26"/>
            <p:cNvSpPr/>
            <p:nvPr/>
          </p:nvSpPr>
          <p:spPr>
            <a:xfrm>
              <a:off x="5797750" y="2972354"/>
              <a:ext cx="4635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대응</a:t>
              </a:r>
              <a:endPara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매뉴얼</a:t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797750" y="2972354"/>
              <a:ext cx="4635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대응</a:t>
              </a:r>
              <a:endPara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매뉴얼</a:t>
              </a:r>
              <a:endParaRPr/>
            </a:p>
          </p:txBody>
        </p:sp>
      </p:grpSp>
      <p:sp>
        <p:nvSpPr>
          <p:cNvPr id="1127" name="Google Shape;1127;p26"/>
          <p:cNvSpPr/>
          <p:nvPr/>
        </p:nvSpPr>
        <p:spPr>
          <a:xfrm>
            <a:off x="6652433" y="3316424"/>
            <a:ext cx="531089" cy="474387"/>
          </a:xfrm>
          <a:custGeom>
            <a:avLst/>
            <a:gdLst/>
            <a:ahLst/>
            <a:cxnLst/>
            <a:rect l="l" t="t" r="r" b="b"/>
            <a:pathLst>
              <a:path w="1489769" h="1489769" extrusionOk="0">
                <a:moveTo>
                  <a:pt x="0" y="744885"/>
                </a:moveTo>
                <a:cubicBezTo>
                  <a:pt x="0" y="333496"/>
                  <a:pt x="333496" y="0"/>
                  <a:pt x="744885" y="0"/>
                </a:cubicBezTo>
                <a:cubicBezTo>
                  <a:pt x="1156274" y="0"/>
                  <a:pt x="1489770" y="333496"/>
                  <a:pt x="1489770" y="744885"/>
                </a:cubicBezTo>
                <a:cubicBezTo>
                  <a:pt x="1489770" y="1156274"/>
                  <a:pt x="1156274" y="1489770"/>
                  <a:pt x="744885" y="1489770"/>
                </a:cubicBezTo>
                <a:cubicBezTo>
                  <a:pt x="333496" y="1489770"/>
                  <a:pt x="0" y="1156274"/>
                  <a:pt x="0" y="74488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5DB688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LMS</a:t>
            </a:r>
            <a:endParaRPr/>
          </a:p>
        </p:txBody>
      </p:sp>
      <p:sp>
        <p:nvSpPr>
          <p:cNvPr id="1132" name="Google Shape;1132;p26"/>
          <p:cNvSpPr/>
          <p:nvPr/>
        </p:nvSpPr>
        <p:spPr>
          <a:xfrm>
            <a:off x="6652433" y="3851179"/>
            <a:ext cx="531089" cy="474387"/>
          </a:xfrm>
          <a:custGeom>
            <a:avLst/>
            <a:gdLst/>
            <a:ahLst/>
            <a:cxnLst/>
            <a:rect l="l" t="t" r="r" b="b"/>
            <a:pathLst>
              <a:path w="1489769" h="1489769" extrusionOk="0">
                <a:moveTo>
                  <a:pt x="0" y="744885"/>
                </a:moveTo>
                <a:cubicBezTo>
                  <a:pt x="0" y="333496"/>
                  <a:pt x="333496" y="0"/>
                  <a:pt x="744885" y="0"/>
                </a:cubicBezTo>
                <a:cubicBezTo>
                  <a:pt x="1156274" y="0"/>
                  <a:pt x="1489770" y="333496"/>
                  <a:pt x="1489770" y="744885"/>
                </a:cubicBezTo>
                <a:cubicBezTo>
                  <a:pt x="1489770" y="1156274"/>
                  <a:pt x="1156274" y="1489770"/>
                  <a:pt x="744885" y="1489770"/>
                </a:cubicBezTo>
                <a:cubicBezTo>
                  <a:pt x="333496" y="1489770"/>
                  <a:pt x="0" y="1156274"/>
                  <a:pt x="0" y="74488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5DB688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전담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전화</a:t>
            </a:r>
            <a:endParaRPr/>
          </a:p>
        </p:txBody>
      </p:sp>
      <p:sp>
        <p:nvSpPr>
          <p:cNvPr id="1135" name="Google Shape;1135;p26"/>
          <p:cNvSpPr/>
          <p:nvPr/>
        </p:nvSpPr>
        <p:spPr>
          <a:xfrm>
            <a:off x="6652433" y="4385933"/>
            <a:ext cx="531089" cy="474387"/>
          </a:xfrm>
          <a:custGeom>
            <a:avLst/>
            <a:gdLst/>
            <a:ahLst/>
            <a:cxnLst/>
            <a:rect l="l" t="t" r="r" b="b"/>
            <a:pathLst>
              <a:path w="1489769" h="1489769" extrusionOk="0">
                <a:moveTo>
                  <a:pt x="0" y="744885"/>
                </a:moveTo>
                <a:cubicBezTo>
                  <a:pt x="0" y="333496"/>
                  <a:pt x="333496" y="0"/>
                  <a:pt x="744885" y="0"/>
                </a:cubicBezTo>
                <a:cubicBezTo>
                  <a:pt x="1156274" y="0"/>
                  <a:pt x="1489770" y="333496"/>
                  <a:pt x="1489770" y="744885"/>
                </a:cubicBezTo>
                <a:cubicBezTo>
                  <a:pt x="1489770" y="1156274"/>
                  <a:pt x="1156274" y="1489770"/>
                  <a:pt x="744885" y="1489770"/>
                </a:cubicBezTo>
                <a:cubicBezTo>
                  <a:pt x="333496" y="1489770"/>
                  <a:pt x="0" y="1156274"/>
                  <a:pt x="0" y="74488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5DB688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메신저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26"/>
          <p:cNvSpPr/>
          <p:nvPr/>
        </p:nvSpPr>
        <p:spPr>
          <a:xfrm>
            <a:off x="7660866" y="3583802"/>
            <a:ext cx="720000" cy="4743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5DB688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참여기관</a:t>
            </a:r>
            <a:endParaRPr/>
          </a:p>
        </p:txBody>
      </p:sp>
      <p:sp>
        <p:nvSpPr>
          <p:cNvPr id="1130" name="Google Shape;1130;p26"/>
          <p:cNvSpPr/>
          <p:nvPr/>
        </p:nvSpPr>
        <p:spPr>
          <a:xfrm>
            <a:off x="7660866" y="4118556"/>
            <a:ext cx="720000" cy="4743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5DB688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참여학생</a:t>
            </a:r>
            <a:endParaRPr/>
          </a:p>
        </p:txBody>
      </p:sp>
      <p:grpSp>
        <p:nvGrpSpPr>
          <p:cNvPr id="1140" name="Google Shape;1140;p26"/>
          <p:cNvGrpSpPr/>
          <p:nvPr/>
        </p:nvGrpSpPr>
        <p:grpSpPr>
          <a:xfrm>
            <a:off x="1117460" y="3675007"/>
            <a:ext cx="1821148" cy="1798264"/>
            <a:chOff x="501067" y="3456305"/>
            <a:chExt cx="1821148" cy="1798264"/>
          </a:xfrm>
        </p:grpSpPr>
        <p:grpSp>
          <p:nvGrpSpPr>
            <p:cNvPr id="1141" name="Google Shape;1141;p26"/>
            <p:cNvGrpSpPr/>
            <p:nvPr/>
          </p:nvGrpSpPr>
          <p:grpSpPr>
            <a:xfrm>
              <a:off x="501067" y="4077605"/>
              <a:ext cx="1821148" cy="1176964"/>
              <a:chOff x="1716597" y="3991826"/>
              <a:chExt cx="2259986" cy="1635154"/>
            </a:xfrm>
          </p:grpSpPr>
          <p:sp>
            <p:nvSpPr>
              <p:cNvPr id="1142" name="Google Shape;1142;p26"/>
              <p:cNvSpPr/>
              <p:nvPr/>
            </p:nvSpPr>
            <p:spPr>
              <a:xfrm rot="-5400000">
                <a:off x="2735256" y="4070768"/>
                <a:ext cx="198489" cy="40604"/>
              </a:xfrm>
              <a:custGeom>
                <a:avLst/>
                <a:gdLst/>
                <a:ahLst/>
                <a:cxnLst/>
                <a:rect l="l" t="t" r="r" b="b"/>
                <a:pathLst>
                  <a:path w="198489" h="40605" extrusionOk="0">
                    <a:moveTo>
                      <a:pt x="0" y="20302"/>
                    </a:moveTo>
                    <a:lnTo>
                      <a:pt x="198489" y="20302"/>
                    </a:lnTo>
                  </a:path>
                </a:pathLst>
              </a:custGeom>
              <a:noFill/>
              <a:ln w="12700" cap="flat" cmpd="sng">
                <a:solidFill>
                  <a:srgbClr val="345A9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6975" tIns="15325" rIns="106975" bIns="15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endParaRPr sz="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 rot="1800000">
                <a:off x="3153869" y="4833023"/>
                <a:ext cx="198489" cy="40605"/>
              </a:xfrm>
              <a:custGeom>
                <a:avLst/>
                <a:gdLst/>
                <a:ahLst/>
                <a:cxnLst/>
                <a:rect l="l" t="t" r="r" b="b"/>
                <a:pathLst>
                  <a:path w="198489" h="40605" extrusionOk="0">
                    <a:moveTo>
                      <a:pt x="0" y="20302"/>
                    </a:moveTo>
                    <a:lnTo>
                      <a:pt x="198489" y="20302"/>
                    </a:lnTo>
                  </a:path>
                </a:pathLst>
              </a:custGeom>
              <a:noFill/>
              <a:ln w="12700" cap="flat" cmpd="sng">
                <a:solidFill>
                  <a:srgbClr val="345A9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6975" tIns="15325" rIns="106975" bIns="15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endParaRPr sz="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353963" y="5207103"/>
                <a:ext cx="994167" cy="105505"/>
              </a:xfrm>
              <a:custGeom>
                <a:avLst/>
                <a:gdLst/>
                <a:ahLst/>
                <a:cxnLst/>
                <a:rect l="l" t="t" r="r" b="b"/>
                <a:pathLst>
                  <a:path w="198489" h="40605" extrusionOk="0">
                    <a:moveTo>
                      <a:pt x="198489" y="20303"/>
                    </a:moveTo>
                    <a:lnTo>
                      <a:pt x="0" y="20303"/>
                    </a:lnTo>
                  </a:path>
                </a:pathLst>
              </a:custGeom>
              <a:noFill/>
              <a:ln w="12700" cap="flat" cmpd="sng">
                <a:solidFill>
                  <a:srgbClr val="345A9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6975" tIns="15325" rIns="106975" bIns="15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endParaRPr sz="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3201925" y="4745810"/>
                <a:ext cx="774658" cy="881170"/>
              </a:xfrm>
              <a:custGeom>
                <a:avLst/>
                <a:gdLst/>
                <a:ahLst/>
                <a:cxnLst/>
                <a:rect l="l" t="t" r="r" b="b"/>
                <a:pathLst>
                  <a:path w="659064" h="659064" extrusionOk="0">
                    <a:moveTo>
                      <a:pt x="0" y="329532"/>
                    </a:moveTo>
                    <a:cubicBezTo>
                      <a:pt x="0" y="147537"/>
                      <a:pt x="147537" y="0"/>
                      <a:pt x="329532" y="0"/>
                    </a:cubicBezTo>
                    <a:cubicBezTo>
                      <a:pt x="511527" y="0"/>
                      <a:pt x="659064" y="147537"/>
                      <a:pt x="659064" y="329532"/>
                    </a:cubicBezTo>
                    <a:cubicBezTo>
                      <a:pt x="659064" y="511527"/>
                      <a:pt x="511527" y="659064"/>
                      <a:pt x="329532" y="659064"/>
                    </a:cubicBezTo>
                    <a:cubicBezTo>
                      <a:pt x="147537" y="659064"/>
                      <a:pt x="0" y="511527"/>
                      <a:pt x="0" y="32953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736187">
                    <a:alpha val="4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참여</a:t>
                </a:r>
                <a:endParaRPr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기관</a:t>
                </a:r>
                <a:endParaRPr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01652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 rot="-1800000">
                <a:off x="2328464" y="4872721"/>
                <a:ext cx="198489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198489" h="40605" extrusionOk="0">
                    <a:moveTo>
                      <a:pt x="198489" y="20303"/>
                    </a:moveTo>
                    <a:lnTo>
                      <a:pt x="0" y="20303"/>
                    </a:lnTo>
                  </a:path>
                </a:pathLst>
              </a:custGeom>
              <a:noFill/>
              <a:ln w="12700" cap="flat" cmpd="sng">
                <a:solidFill>
                  <a:srgbClr val="345A9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6975" tIns="15325" rIns="106975" bIns="15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endParaRPr sz="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1716597" y="4745810"/>
                <a:ext cx="774658" cy="881170"/>
              </a:xfrm>
              <a:custGeom>
                <a:avLst/>
                <a:gdLst/>
                <a:ahLst/>
                <a:cxnLst/>
                <a:rect l="l" t="t" r="r" b="b"/>
                <a:pathLst>
                  <a:path w="659064" h="659064" extrusionOk="0">
                    <a:moveTo>
                      <a:pt x="0" y="329532"/>
                    </a:moveTo>
                    <a:cubicBezTo>
                      <a:pt x="0" y="147537"/>
                      <a:pt x="147537" y="0"/>
                      <a:pt x="329532" y="0"/>
                    </a:cubicBezTo>
                    <a:cubicBezTo>
                      <a:pt x="511527" y="0"/>
                      <a:pt x="659064" y="147537"/>
                      <a:pt x="659064" y="329532"/>
                    </a:cubicBezTo>
                    <a:cubicBezTo>
                      <a:pt x="659064" y="511527"/>
                      <a:pt x="511527" y="659064"/>
                      <a:pt x="329532" y="659064"/>
                    </a:cubicBezTo>
                    <a:cubicBezTo>
                      <a:pt x="147537" y="659064"/>
                      <a:pt x="0" y="511527"/>
                      <a:pt x="0" y="329532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736187">
                    <a:alpha val="4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제안사</a:t>
                </a:r>
                <a:endParaRPr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01652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48" name="Google Shape;1148;p26" descr="학교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3124" y="4970305"/>
              <a:ext cx="293810" cy="262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26"/>
            <p:cNvSpPr/>
            <p:nvPr/>
          </p:nvSpPr>
          <p:spPr>
            <a:xfrm>
              <a:off x="1099523" y="3456305"/>
              <a:ext cx="624237" cy="634257"/>
            </a:xfrm>
            <a:custGeom>
              <a:avLst/>
              <a:gdLst/>
              <a:ahLst/>
              <a:cxnLst/>
              <a:rect l="l" t="t" r="r" b="b"/>
              <a:pathLst>
                <a:path w="659064" h="659064" extrusionOk="0">
                  <a:moveTo>
                    <a:pt x="0" y="329532"/>
                  </a:moveTo>
                  <a:cubicBezTo>
                    <a:pt x="0" y="147537"/>
                    <a:pt x="147537" y="0"/>
                    <a:pt x="329532" y="0"/>
                  </a:cubicBezTo>
                  <a:cubicBezTo>
                    <a:pt x="511527" y="0"/>
                    <a:pt x="659064" y="147537"/>
                    <a:pt x="659064" y="329532"/>
                  </a:cubicBezTo>
                  <a:cubicBezTo>
                    <a:pt x="659064" y="511527"/>
                    <a:pt x="511527" y="659064"/>
                    <a:pt x="329532" y="659064"/>
                  </a:cubicBezTo>
                  <a:cubicBezTo>
                    <a:pt x="147537" y="659064"/>
                    <a:pt x="0" y="511527"/>
                    <a:pt x="0" y="32953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736187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LG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이노텍</a:t>
              </a:r>
              <a:endPara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1652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0" name="Google Shape;1150;p26" descr="텍스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987" y="4988836"/>
              <a:ext cx="344365" cy="168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26" descr="그리기, 표지판, 시계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3506" y="3851525"/>
              <a:ext cx="517371" cy="10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26"/>
            <p:cNvSpPr/>
            <p:nvPr/>
          </p:nvSpPr>
          <p:spPr>
            <a:xfrm>
              <a:off x="1099523" y="4187859"/>
              <a:ext cx="624237" cy="634255"/>
            </a:xfrm>
            <a:custGeom>
              <a:avLst/>
              <a:gdLst/>
              <a:ahLst/>
              <a:cxnLst/>
              <a:rect l="l" t="t" r="r" b="b"/>
              <a:pathLst>
                <a:path w="659064" h="659064" extrusionOk="0">
                  <a:moveTo>
                    <a:pt x="0" y="329532"/>
                  </a:moveTo>
                  <a:cubicBezTo>
                    <a:pt x="0" y="147537"/>
                    <a:pt x="147537" y="0"/>
                    <a:pt x="329532" y="0"/>
                  </a:cubicBezTo>
                  <a:cubicBezTo>
                    <a:pt x="511527" y="0"/>
                    <a:pt x="659064" y="147537"/>
                    <a:pt x="659064" y="329532"/>
                  </a:cubicBezTo>
                  <a:cubicBezTo>
                    <a:pt x="659064" y="511527"/>
                    <a:pt x="511527" y="659064"/>
                    <a:pt x="329532" y="659064"/>
                  </a:cubicBezTo>
                  <a:cubicBezTo>
                    <a:pt x="147537" y="659064"/>
                    <a:pt x="0" y="511527"/>
                    <a:pt x="0" y="32953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736187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재단</a:t>
              </a:r>
              <a:endPara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1652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3" name="Google Shape;1153;p26"/>
            <p:cNvPicPr preferRelativeResize="0"/>
            <p:nvPr/>
          </p:nvPicPr>
          <p:blipFill rotWithShape="1">
            <a:blip r:embed="rId6">
              <a:alphaModFix/>
            </a:blip>
            <a:srcRect l="13763" t="21653" r="13796" b="21653"/>
            <a:stretch/>
          </p:blipFill>
          <p:spPr>
            <a:xfrm>
              <a:off x="1161458" y="4530345"/>
              <a:ext cx="522473" cy="179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4" name="Google Shape;1154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85514" y="3389187"/>
            <a:ext cx="1381221" cy="138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26"/>
          <p:cNvSpPr txBox="1"/>
          <p:nvPr/>
        </p:nvSpPr>
        <p:spPr>
          <a:xfrm>
            <a:off x="3675052" y="4770408"/>
            <a:ext cx="1992776" cy="43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온· 오프라인 투트랙 모니터링으로 철저한 운영 관리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26"/>
          <p:cNvSpPr txBox="1"/>
          <p:nvPr/>
        </p:nvSpPr>
        <p:spPr>
          <a:xfrm>
            <a:off x="1390661" y="1440792"/>
            <a:ext cx="95760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원활한 커뮤니케이션을 위한</a:t>
            </a:r>
            <a:endParaRPr sz="2400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기관별 전담 관리자 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배정</a:t>
            </a:r>
            <a:endParaRPr sz="3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26"/>
          <p:cNvSpPr/>
          <p:nvPr/>
        </p:nvSpPr>
        <p:spPr>
          <a:xfrm>
            <a:off x="12434966" y="4785360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7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63" name="Google Shape;1163;p27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64" name="Google Shape;1164;p27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서비스 흐름도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70" name="Google Shape;1170;p28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71" name="Google Shape;1171;p28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목표 시스템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9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77" name="Google Shape;1177;p29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78" name="Google Shape;1178;p29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인프라 구성도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"/>
          <p:cNvSpPr txBox="1">
            <a:spLocks noGrp="1"/>
          </p:cNvSpPr>
          <p:nvPr>
            <p:ph type="body" idx="1"/>
          </p:nvPr>
        </p:nvSpPr>
        <p:spPr>
          <a:xfrm>
            <a:off x="419169" y="1101574"/>
            <a:ext cx="985886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팀원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848158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일반 현황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"/>
          <p:cNvGrpSpPr/>
          <p:nvPr/>
        </p:nvGrpSpPr>
        <p:grpSpPr>
          <a:xfrm>
            <a:off x="8134727" y="1706412"/>
            <a:ext cx="1791029" cy="2241659"/>
            <a:chOff x="7020497" y="1787987"/>
            <a:chExt cx="1791029" cy="2241659"/>
          </a:xfrm>
        </p:grpSpPr>
        <p:sp>
          <p:nvSpPr>
            <p:cNvPr id="328" name="Google Shape;328;p3"/>
            <p:cNvSpPr/>
            <p:nvPr/>
          </p:nvSpPr>
          <p:spPr>
            <a:xfrm>
              <a:off x="7020497" y="1787987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Google Shape;32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20498" y="2031318"/>
              <a:ext cx="1415370" cy="1703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"/>
            <p:cNvSpPr/>
            <p:nvPr/>
          </p:nvSpPr>
          <p:spPr>
            <a:xfrm>
              <a:off x="7020497" y="3052971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"/>
            <p:cNvSpPr txBox="1"/>
            <p:nvPr/>
          </p:nvSpPr>
          <p:spPr>
            <a:xfrm>
              <a:off x="7175845" y="3589232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박소언</a:t>
              </a:r>
              <a:endParaRPr/>
            </a:p>
          </p:txBody>
        </p:sp>
        <p:sp>
          <p:nvSpPr>
            <p:cNvPr id="332" name="Google Shape;332;p3"/>
            <p:cNvSpPr txBox="1"/>
            <p:nvPr/>
          </p:nvSpPr>
          <p:spPr>
            <a:xfrm>
              <a:off x="7189829" y="3779423"/>
              <a:ext cx="880798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발표・UX/UI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10203" y="1949986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3"/>
          <p:cNvGrpSpPr/>
          <p:nvPr/>
        </p:nvGrpSpPr>
        <p:grpSpPr>
          <a:xfrm>
            <a:off x="2266244" y="1709014"/>
            <a:ext cx="1791029" cy="2241659"/>
            <a:chOff x="1497516" y="1790589"/>
            <a:chExt cx="1791029" cy="2241659"/>
          </a:xfrm>
        </p:grpSpPr>
        <p:sp>
          <p:nvSpPr>
            <p:cNvPr id="335" name="Google Shape;335;p3"/>
            <p:cNvSpPr/>
            <p:nvPr/>
          </p:nvSpPr>
          <p:spPr>
            <a:xfrm>
              <a:off x="1497516" y="1790589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97516" y="3055573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"/>
            <p:cNvSpPr txBox="1"/>
            <p:nvPr/>
          </p:nvSpPr>
          <p:spPr>
            <a:xfrm>
              <a:off x="1652864" y="3591834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김성준</a:t>
              </a:r>
              <a:endParaRPr/>
            </a:p>
          </p:txBody>
        </p:sp>
        <p:sp>
          <p:nvSpPr>
            <p:cNvPr id="338" name="Google Shape;338;p3"/>
            <p:cNvSpPr txBox="1"/>
            <p:nvPr/>
          </p:nvSpPr>
          <p:spPr>
            <a:xfrm>
              <a:off x="1666848" y="3782025"/>
              <a:ext cx="880798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마스터PM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7222" y="1952588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3"/>
          <p:cNvGrpSpPr/>
          <p:nvPr/>
        </p:nvGrpSpPr>
        <p:grpSpPr>
          <a:xfrm>
            <a:off x="5199938" y="1706412"/>
            <a:ext cx="1792124" cy="2241659"/>
            <a:chOff x="4441897" y="1790589"/>
            <a:chExt cx="1792124" cy="2241659"/>
          </a:xfrm>
        </p:grpSpPr>
        <p:sp>
          <p:nvSpPr>
            <p:cNvPr id="341" name="Google Shape;341;p3"/>
            <p:cNvSpPr/>
            <p:nvPr/>
          </p:nvSpPr>
          <p:spPr>
            <a:xfrm>
              <a:off x="4442992" y="1790589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2" name="Google Shape;342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41897" y="2038580"/>
              <a:ext cx="1465032" cy="1760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"/>
            <p:cNvSpPr/>
            <p:nvPr/>
          </p:nvSpPr>
          <p:spPr>
            <a:xfrm>
              <a:off x="4442992" y="3055573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"/>
            <p:cNvSpPr txBox="1"/>
            <p:nvPr/>
          </p:nvSpPr>
          <p:spPr>
            <a:xfrm>
              <a:off x="4598340" y="3591834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박성희</a:t>
              </a:r>
              <a:endParaRPr/>
            </a:p>
          </p:txBody>
        </p:sp>
        <p:sp>
          <p:nvSpPr>
            <p:cNvPr id="345" name="Google Shape;345;p3"/>
            <p:cNvSpPr txBox="1"/>
            <p:nvPr/>
          </p:nvSpPr>
          <p:spPr>
            <a:xfrm>
              <a:off x="4612324" y="3782025"/>
              <a:ext cx="1268188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캐릭터 디자인 ・영상</a:t>
              </a:r>
              <a:endParaRPr/>
            </a:p>
          </p:txBody>
        </p:sp>
        <p:pic>
          <p:nvPicPr>
            <p:cNvPr id="346" name="Google Shape;346;p3" descr="폰트, 스크린샷, 그래픽, 로고이(가) 표시된 사진&#10;&#10;AI가 생성한 콘텐츠는 부정확할 수 있습니다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18339" y="3946591"/>
              <a:ext cx="277854" cy="68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32698" y="1952588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3"/>
          <p:cNvGrpSpPr/>
          <p:nvPr/>
        </p:nvGrpSpPr>
        <p:grpSpPr>
          <a:xfrm>
            <a:off x="602001" y="4310207"/>
            <a:ext cx="1791029" cy="2241659"/>
            <a:chOff x="602001" y="4310207"/>
            <a:chExt cx="1791029" cy="2241659"/>
          </a:xfrm>
        </p:grpSpPr>
        <p:sp>
          <p:nvSpPr>
            <p:cNvPr id="349" name="Google Shape;349;p3"/>
            <p:cNvSpPr/>
            <p:nvPr/>
          </p:nvSpPr>
          <p:spPr>
            <a:xfrm>
              <a:off x="602001" y="4310207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2001" y="5575191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"/>
            <p:cNvSpPr txBox="1"/>
            <p:nvPr/>
          </p:nvSpPr>
          <p:spPr>
            <a:xfrm>
              <a:off x="757349" y="6111452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양정우</a:t>
              </a:r>
              <a:endParaRPr/>
            </a:p>
          </p:txBody>
        </p:sp>
        <p:sp>
          <p:nvSpPr>
            <p:cNvPr id="352" name="Google Shape;352;p3"/>
            <p:cNvSpPr txBox="1"/>
            <p:nvPr/>
          </p:nvSpPr>
          <p:spPr>
            <a:xfrm>
              <a:off x="771333" y="6301643"/>
              <a:ext cx="106904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인프라・데이터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" name="Google Shape;353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91707" y="4472206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3"/>
          <p:cNvGrpSpPr/>
          <p:nvPr/>
        </p:nvGrpSpPr>
        <p:grpSpPr>
          <a:xfrm>
            <a:off x="3669355" y="4310207"/>
            <a:ext cx="1791029" cy="2241659"/>
            <a:chOff x="3107270" y="4310207"/>
            <a:chExt cx="1791029" cy="2241659"/>
          </a:xfrm>
        </p:grpSpPr>
        <p:sp>
          <p:nvSpPr>
            <p:cNvPr id="355" name="Google Shape;355;p3"/>
            <p:cNvSpPr/>
            <p:nvPr/>
          </p:nvSpPr>
          <p:spPr>
            <a:xfrm>
              <a:off x="3107270" y="4310207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107270" y="5575191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 txBox="1"/>
            <p:nvPr/>
          </p:nvSpPr>
          <p:spPr>
            <a:xfrm>
              <a:off x="3262618" y="6111452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임기나</a:t>
              </a:r>
              <a:endParaRPr/>
            </a:p>
          </p:txBody>
        </p:sp>
        <p:sp>
          <p:nvSpPr>
            <p:cNvPr id="358" name="Google Shape;358;p3"/>
            <p:cNvSpPr txBox="1"/>
            <p:nvPr/>
          </p:nvSpPr>
          <p:spPr>
            <a:xfrm>
              <a:off x="3276602" y="6301643"/>
              <a:ext cx="106904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UX/UI・발표</a:t>
              </a:r>
              <a:endParaRPr/>
            </a:p>
          </p:txBody>
        </p:sp>
        <p:pic>
          <p:nvPicPr>
            <p:cNvPr id="359" name="Google Shape;35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96976" y="4472206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3"/>
          <p:cNvGrpSpPr/>
          <p:nvPr/>
        </p:nvGrpSpPr>
        <p:grpSpPr>
          <a:xfrm>
            <a:off x="6736709" y="4277637"/>
            <a:ext cx="1791029" cy="2241659"/>
            <a:chOff x="5540206" y="4277637"/>
            <a:chExt cx="1791029" cy="2241659"/>
          </a:xfrm>
        </p:grpSpPr>
        <p:sp>
          <p:nvSpPr>
            <p:cNvPr id="361" name="Google Shape;361;p3"/>
            <p:cNvSpPr/>
            <p:nvPr/>
          </p:nvSpPr>
          <p:spPr>
            <a:xfrm>
              <a:off x="5540206" y="4277637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2" name="Google Shape;362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29912" y="4439636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40207" y="4555969"/>
              <a:ext cx="1388496" cy="175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3"/>
            <p:cNvSpPr/>
            <p:nvPr/>
          </p:nvSpPr>
          <p:spPr>
            <a:xfrm>
              <a:off x="5540206" y="5542621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5695554" y="6078882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진대규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"/>
            <p:cNvSpPr txBox="1"/>
            <p:nvPr/>
          </p:nvSpPr>
          <p:spPr>
            <a:xfrm>
              <a:off x="5709538" y="6269073"/>
              <a:ext cx="106904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데이터・발표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3"/>
          <p:cNvGrpSpPr/>
          <p:nvPr/>
        </p:nvGrpSpPr>
        <p:grpSpPr>
          <a:xfrm>
            <a:off x="9804062" y="4277637"/>
            <a:ext cx="1791029" cy="2241659"/>
            <a:chOff x="8687382" y="4277637"/>
            <a:chExt cx="1791029" cy="2241659"/>
          </a:xfrm>
        </p:grpSpPr>
        <p:sp>
          <p:nvSpPr>
            <p:cNvPr id="368" name="Google Shape;368;p3"/>
            <p:cNvSpPr/>
            <p:nvPr/>
          </p:nvSpPr>
          <p:spPr>
            <a:xfrm>
              <a:off x="8687382" y="4277637"/>
              <a:ext cx="1791029" cy="2241659"/>
            </a:xfrm>
            <a:prstGeom prst="rect">
              <a:avLst/>
            </a:prstGeom>
            <a:solidFill>
              <a:srgbClr val="035096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8687382" y="5542621"/>
              <a:ext cx="1791029" cy="976675"/>
            </a:xfrm>
            <a:custGeom>
              <a:avLst/>
              <a:gdLst/>
              <a:ahLst/>
              <a:cxnLst/>
              <a:rect l="l" t="t" r="r" b="b"/>
              <a:pathLst>
                <a:path w="1946732" h="1427122" extrusionOk="0">
                  <a:moveTo>
                    <a:pt x="1946732" y="0"/>
                  </a:moveTo>
                  <a:lnTo>
                    <a:pt x="1946732" y="1427122"/>
                  </a:lnTo>
                  <a:lnTo>
                    <a:pt x="0" y="1427122"/>
                  </a:lnTo>
                  <a:lnTo>
                    <a:pt x="0" y="683170"/>
                  </a:lnTo>
                  <a:lnTo>
                    <a:pt x="181998" y="692360"/>
                  </a:lnTo>
                  <a:cubicBezTo>
                    <a:pt x="811700" y="692360"/>
                    <a:pt x="1389239" y="469028"/>
                    <a:pt x="1839730" y="97250"/>
                  </a:cubicBezTo>
                  <a:lnTo>
                    <a:pt x="1946732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"/>
            <p:cNvSpPr txBox="1"/>
            <p:nvPr/>
          </p:nvSpPr>
          <p:spPr>
            <a:xfrm>
              <a:off x="8842730" y="6078882"/>
              <a:ext cx="45438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허수민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"/>
            <p:cNvSpPr txBox="1"/>
            <p:nvPr/>
          </p:nvSpPr>
          <p:spPr>
            <a:xfrm>
              <a:off x="8856714" y="6269073"/>
              <a:ext cx="1069042" cy="182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| PPT・영상</a:t>
              </a:r>
              <a:endParaRPr/>
            </a:p>
          </p:txBody>
        </p:sp>
        <p:pic>
          <p:nvPicPr>
            <p:cNvPr id="372" name="Google Shape;372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7088" y="4439636"/>
              <a:ext cx="179629" cy="14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17497" y="3836927"/>
            <a:ext cx="277854" cy="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43002" y="3835030"/>
            <a:ext cx="277854" cy="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81740" y="6408152"/>
            <a:ext cx="277854" cy="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4387" y="6408152"/>
            <a:ext cx="277854" cy="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2104" y="6433231"/>
            <a:ext cx="277854" cy="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9679" y="6451184"/>
            <a:ext cx="277854" cy="8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0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85" name="Google Shape;1185;p30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관리자 UX/UI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1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91" name="Google Shape;1191;p31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92" name="Google Shape;1192;p31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학생 UX/UI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2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기획</a:t>
            </a:r>
            <a:endParaRPr/>
          </a:p>
        </p:txBody>
      </p:sp>
      <p:sp>
        <p:nvSpPr>
          <p:cNvPr id="1198" name="Google Shape;1198;p32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4. 기획 및 구성</a:t>
            </a:r>
            <a:endParaRPr/>
          </a:p>
        </p:txBody>
      </p:sp>
      <p:sp>
        <p:nvSpPr>
          <p:cNvPr id="1199" name="Google Shape;1199;p32"/>
          <p:cNvSpPr/>
          <p:nvPr/>
        </p:nvSpPr>
        <p:spPr>
          <a:xfrm>
            <a:off x="4610100" y="2752725"/>
            <a:ext cx="2809875" cy="13525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강사 UX/UI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3"/>
          <p:cNvSpPr/>
          <p:nvPr/>
        </p:nvSpPr>
        <p:spPr>
          <a:xfrm>
            <a:off x="950426" y="2865460"/>
            <a:ext cx="3031429" cy="1346041"/>
          </a:xfrm>
          <a:prstGeom prst="roundRect">
            <a:avLst>
              <a:gd name="adj" fmla="val 16667"/>
            </a:avLst>
          </a:prstGeom>
          <a:solidFill>
            <a:srgbClr val="165399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33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관리</a:t>
            </a:r>
            <a:endParaRPr/>
          </a:p>
        </p:txBody>
      </p:sp>
      <p:sp>
        <p:nvSpPr>
          <p:cNvPr id="1206" name="Google Shape;1206;p33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5. 사업 지원 및 관리</a:t>
            </a:r>
            <a:endParaRPr/>
          </a:p>
        </p:txBody>
      </p:sp>
      <p:sp>
        <p:nvSpPr>
          <p:cNvPr id="1207" name="Google Shape;1207;p33"/>
          <p:cNvSpPr/>
          <p:nvPr/>
        </p:nvSpPr>
        <p:spPr>
          <a:xfrm>
            <a:off x="2621497" y="1309737"/>
            <a:ext cx="69490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2025년 확대되는 정보 교과 및 코딩 수업 대비를 위한 </a:t>
            </a:r>
            <a:endParaRPr sz="24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작은학교 선생님 대상 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역량 강화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연수 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실시</a:t>
            </a:r>
            <a:endParaRPr sz="3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8" name="Google Shape;1208;p33" descr="폰트, 그래픽, 로고, 상징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7351" y="596674"/>
            <a:ext cx="1244826" cy="124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33"/>
          <p:cNvSpPr/>
          <p:nvPr/>
        </p:nvSpPr>
        <p:spPr>
          <a:xfrm>
            <a:off x="1722588" y="2483090"/>
            <a:ext cx="1487103" cy="276999"/>
          </a:xfrm>
          <a:prstGeom prst="roundRect">
            <a:avLst>
              <a:gd name="adj" fmla="val 50000"/>
            </a:avLst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연수 개요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3"/>
          <p:cNvSpPr/>
          <p:nvPr/>
        </p:nvSpPr>
        <p:spPr>
          <a:xfrm>
            <a:off x="8230810" y="6358642"/>
            <a:ext cx="1704707" cy="27699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교육과 혁신 연구소 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이혜정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소장</a:t>
            </a:r>
            <a:endParaRPr/>
          </a:p>
        </p:txBody>
      </p:sp>
      <p:pic>
        <p:nvPicPr>
          <p:cNvPr id="1211" name="Google Shape;121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8589" y="4440994"/>
            <a:ext cx="1426003" cy="1643737"/>
          </a:xfrm>
          <a:custGeom>
            <a:avLst/>
            <a:gdLst/>
            <a:ahLst/>
            <a:cxnLst/>
            <a:rect l="l" t="t" r="r" b="b"/>
            <a:pathLst>
              <a:path w="2933745" h="3216076" extrusionOk="0">
                <a:moveTo>
                  <a:pt x="1651900" y="0"/>
                </a:moveTo>
                <a:cubicBezTo>
                  <a:pt x="2124423" y="0"/>
                  <a:pt x="2552213" y="179986"/>
                  <a:pt x="2861872" y="470984"/>
                </a:cubicBezTo>
                <a:lnTo>
                  <a:pt x="2933745" y="545299"/>
                </a:lnTo>
                <a:lnTo>
                  <a:pt x="2933745" y="2670778"/>
                </a:lnTo>
                <a:lnTo>
                  <a:pt x="2861872" y="2745093"/>
                </a:lnTo>
                <a:cubicBezTo>
                  <a:pt x="2552213" y="3036091"/>
                  <a:pt x="2124423" y="3216076"/>
                  <a:pt x="1651900" y="3216076"/>
                </a:cubicBezTo>
                <a:cubicBezTo>
                  <a:pt x="884050" y="3216076"/>
                  <a:pt x="234325" y="2740801"/>
                  <a:pt x="17673" y="2086220"/>
                </a:cubicBezTo>
                <a:lnTo>
                  <a:pt x="0" y="2021631"/>
                </a:lnTo>
                <a:lnTo>
                  <a:pt x="0" y="1194445"/>
                </a:lnTo>
                <a:lnTo>
                  <a:pt x="17673" y="1129857"/>
                </a:lnTo>
                <a:cubicBezTo>
                  <a:pt x="234325" y="475275"/>
                  <a:pt x="884050" y="0"/>
                  <a:pt x="16519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2" name="Google Shape;1212;p33"/>
          <p:cNvSpPr txBox="1"/>
          <p:nvPr/>
        </p:nvSpPr>
        <p:spPr>
          <a:xfrm>
            <a:off x="8621757" y="6031438"/>
            <a:ext cx="100326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IB 정책 전문가</a:t>
            </a:r>
            <a:endParaRPr/>
          </a:p>
        </p:txBody>
      </p:sp>
      <p:sp>
        <p:nvSpPr>
          <p:cNvPr id="1213" name="Google Shape;1213;p33"/>
          <p:cNvSpPr txBox="1"/>
          <p:nvPr/>
        </p:nvSpPr>
        <p:spPr>
          <a:xfrm>
            <a:off x="1109808" y="2883242"/>
            <a:ext cx="2712661" cy="126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108000" anchor="t" anchorCtr="0">
            <a:spAutoFit/>
          </a:bodyPr>
          <a:lstStyle/>
          <a:p>
            <a:pPr marL="14400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연수 장소│전라남도 교육청 2F 대회의실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연수 일정│8월 중(1학기 여름방학 직전)</a:t>
            </a:r>
            <a:endParaRPr/>
          </a:p>
          <a:p>
            <a:pPr marL="14400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연수 진행│백수진 광주 MBC 아나운서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참석 대상│사업 참여 작은학교 선생님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4" name="Google Shape;1214;p33"/>
          <p:cNvGraphicFramePr/>
          <p:nvPr/>
        </p:nvGraphicFramePr>
        <p:xfrm>
          <a:off x="360218" y="482474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{F150EDAE-C0F4-4124-ABF2-6B34A9EF1D59}</a:tableStyleId>
              </a:tblPr>
              <a:tblGrid>
                <a:gridCol w="69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5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행사명</a:t>
                      </a:r>
                      <a:endParaRPr sz="12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5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내용</a:t>
                      </a:r>
                      <a:endParaRPr sz="12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5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08:30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사전 리허설</a:t>
                      </a:r>
                      <a:endParaRPr/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 리허설 진행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10:00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사전 행사</a:t>
                      </a:r>
                      <a:endParaRPr/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‘무엇이든 물어보세요’ 메모 작성 및 착석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10:10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개식 선언</a:t>
                      </a:r>
                      <a:endParaRPr/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인사말·축사·내빈 소개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10:20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특강 및 문답</a:t>
                      </a:r>
                      <a:endParaRPr/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‘이것’만 기억하면 나도 코딩 전문가 선생님!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11:00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특강 및 문답</a:t>
                      </a:r>
                      <a:endParaRPr sz="1100" b="1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‘AI 교과서’와 ‘디지털 과몰입’이 양립 가능할까요?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11:40</a:t>
                      </a:r>
                      <a:endParaRPr sz="11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기념 촬영</a:t>
                      </a:r>
                      <a:endParaRPr/>
                    </a:p>
                  </a:txBody>
                  <a:tcPr marL="0" marR="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단체사진 촬영 및 행사 마무리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15" name="Google Shape;1215;p33"/>
          <p:cNvSpPr/>
          <p:nvPr/>
        </p:nvSpPr>
        <p:spPr>
          <a:xfrm>
            <a:off x="1722588" y="4440994"/>
            <a:ext cx="1487103" cy="276999"/>
          </a:xfrm>
          <a:prstGeom prst="roundRect">
            <a:avLst>
              <a:gd name="adj" fmla="val 50000"/>
            </a:avLst>
          </a:prstGeom>
          <a:solidFill>
            <a:srgbClr val="0350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행사 계획(안)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6" name="Google Shape;1216;p33"/>
          <p:cNvPicPr preferRelativeResize="0"/>
          <p:nvPr/>
        </p:nvPicPr>
        <p:blipFill rotWithShape="1">
          <a:blip r:embed="rId5">
            <a:alphaModFix/>
          </a:blip>
          <a:srcRect l="23991"/>
          <a:stretch/>
        </p:blipFill>
        <p:spPr>
          <a:xfrm>
            <a:off x="10151500" y="4461126"/>
            <a:ext cx="1809670" cy="1605514"/>
          </a:xfrm>
          <a:custGeom>
            <a:avLst/>
            <a:gdLst/>
            <a:ahLst/>
            <a:cxnLst/>
            <a:rect l="l" t="t" r="r" b="b"/>
            <a:pathLst>
              <a:path w="2933745" h="3216076" extrusionOk="0">
                <a:moveTo>
                  <a:pt x="1651900" y="0"/>
                </a:moveTo>
                <a:cubicBezTo>
                  <a:pt x="2124423" y="0"/>
                  <a:pt x="2552213" y="179986"/>
                  <a:pt x="2861872" y="470984"/>
                </a:cubicBezTo>
                <a:lnTo>
                  <a:pt x="2933745" y="545299"/>
                </a:lnTo>
                <a:lnTo>
                  <a:pt x="2933745" y="2670778"/>
                </a:lnTo>
                <a:lnTo>
                  <a:pt x="2861872" y="2745093"/>
                </a:lnTo>
                <a:cubicBezTo>
                  <a:pt x="2552213" y="3036091"/>
                  <a:pt x="2124423" y="3216076"/>
                  <a:pt x="1651900" y="3216076"/>
                </a:cubicBezTo>
                <a:cubicBezTo>
                  <a:pt x="884050" y="3216076"/>
                  <a:pt x="234325" y="2740801"/>
                  <a:pt x="17673" y="2086220"/>
                </a:cubicBezTo>
                <a:lnTo>
                  <a:pt x="0" y="2021631"/>
                </a:lnTo>
                <a:lnTo>
                  <a:pt x="0" y="1194445"/>
                </a:lnTo>
                <a:lnTo>
                  <a:pt x="17673" y="1129857"/>
                </a:lnTo>
                <a:cubicBezTo>
                  <a:pt x="234325" y="475275"/>
                  <a:pt x="884050" y="0"/>
                  <a:pt x="16519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7" name="Google Shape;1217;p33"/>
          <p:cNvSpPr/>
          <p:nvPr/>
        </p:nvSpPr>
        <p:spPr>
          <a:xfrm>
            <a:off x="10174889" y="6358641"/>
            <a:ext cx="1704707" cy="27699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경인교대  미디어 리터러시 연구소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정현선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소장</a:t>
            </a:r>
            <a:endParaRPr/>
          </a:p>
        </p:txBody>
      </p:sp>
      <p:sp>
        <p:nvSpPr>
          <p:cNvPr id="1218" name="Google Shape;1218;p33"/>
          <p:cNvSpPr txBox="1"/>
          <p:nvPr/>
        </p:nvSpPr>
        <p:spPr>
          <a:xfrm>
            <a:off x="10314232" y="6031437"/>
            <a:ext cx="14260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미디어 리터러시 전문가</a:t>
            </a:r>
            <a:endParaRPr/>
          </a:p>
        </p:txBody>
      </p:sp>
      <p:pic>
        <p:nvPicPr>
          <p:cNvPr id="1219" name="Google Shape;1219;p33"/>
          <p:cNvPicPr preferRelativeResize="0"/>
          <p:nvPr/>
        </p:nvPicPr>
        <p:blipFill rotWithShape="1">
          <a:blip r:embed="rId6">
            <a:alphaModFix/>
          </a:blip>
          <a:srcRect l="17500" t="2930" r="10856" b="12502"/>
          <a:stretch/>
        </p:blipFill>
        <p:spPr>
          <a:xfrm>
            <a:off x="6463324" y="4579493"/>
            <a:ext cx="1220649" cy="1555045"/>
          </a:xfrm>
          <a:custGeom>
            <a:avLst/>
            <a:gdLst/>
            <a:ahLst/>
            <a:cxnLst/>
            <a:rect l="l" t="t" r="r" b="b"/>
            <a:pathLst>
              <a:path w="1428031" h="1904460" extrusionOk="0">
                <a:moveTo>
                  <a:pt x="685903" y="0"/>
                </a:moveTo>
                <a:cubicBezTo>
                  <a:pt x="941744" y="0"/>
                  <a:pt x="1173365" y="106582"/>
                  <a:pt x="1341026" y="278902"/>
                </a:cubicBezTo>
                <a:lnTo>
                  <a:pt x="1428031" y="387284"/>
                </a:lnTo>
                <a:lnTo>
                  <a:pt x="1428031" y="1517176"/>
                </a:lnTo>
                <a:lnTo>
                  <a:pt x="1341026" y="1625559"/>
                </a:lnTo>
                <a:cubicBezTo>
                  <a:pt x="1173365" y="1797878"/>
                  <a:pt x="941744" y="1904460"/>
                  <a:pt x="685903" y="1904460"/>
                </a:cubicBezTo>
                <a:cubicBezTo>
                  <a:pt x="430062" y="1904460"/>
                  <a:pt x="198442" y="1797878"/>
                  <a:pt x="30781" y="1625559"/>
                </a:cubicBezTo>
                <a:lnTo>
                  <a:pt x="0" y="1587215"/>
                </a:lnTo>
                <a:lnTo>
                  <a:pt x="0" y="317245"/>
                </a:lnTo>
                <a:lnTo>
                  <a:pt x="30781" y="278902"/>
                </a:lnTo>
                <a:cubicBezTo>
                  <a:pt x="198442" y="106582"/>
                  <a:pt x="430062" y="0"/>
                  <a:pt x="68590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20" name="Google Shape;1220;p33"/>
          <p:cNvSpPr/>
          <p:nvPr/>
        </p:nvSpPr>
        <p:spPr>
          <a:xfrm>
            <a:off x="6196870" y="4250121"/>
            <a:ext cx="1487103" cy="276999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096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ㅣ진행자(안)ㅣ</a:t>
            </a:r>
            <a:endParaRPr sz="1400" b="0" i="0" u="none" strike="noStrike" cap="none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33"/>
          <p:cNvSpPr/>
          <p:nvPr/>
        </p:nvSpPr>
        <p:spPr>
          <a:xfrm>
            <a:off x="6196870" y="6358531"/>
            <a:ext cx="1704707" cy="27699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광주</a:t>
            </a: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∙</a:t>
            </a: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목포 </a:t>
            </a: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MBC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백수진 아나운서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33"/>
          <p:cNvSpPr/>
          <p:nvPr/>
        </p:nvSpPr>
        <p:spPr>
          <a:xfrm>
            <a:off x="9230248" y="4250121"/>
            <a:ext cx="1487103" cy="276999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096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ㅣ특강 연사(안)ㅣ</a:t>
            </a:r>
            <a:endParaRPr sz="1400" b="0" i="0" u="none" strike="noStrike" cap="none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33" descr="열린교육감실-포토뉴스"/>
          <p:cNvPicPr preferRelativeResize="0"/>
          <p:nvPr/>
        </p:nvPicPr>
        <p:blipFill rotWithShape="1">
          <a:blip r:embed="rId7">
            <a:alphaModFix/>
          </a:blip>
          <a:srcRect b="4822"/>
          <a:stretch/>
        </p:blipFill>
        <p:spPr>
          <a:xfrm>
            <a:off x="6527849" y="2403074"/>
            <a:ext cx="2336535" cy="1555046"/>
          </a:xfrm>
          <a:prstGeom prst="rect">
            <a:avLst/>
          </a:prstGeom>
          <a:noFill/>
          <a:ln w="15875" cap="flat" cmpd="sng">
            <a:solidFill>
              <a:srgbClr val="FF6E1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24" name="Google Shape;1224;p33" descr="전남교육청, '2024 전남교육정책 핵심사업 워크숍' 개최 &lt; 본청 &lt; 기사본문 - 전남교육통"/>
          <p:cNvPicPr preferRelativeResize="0"/>
          <p:nvPr/>
        </p:nvPicPr>
        <p:blipFill rotWithShape="1">
          <a:blip r:embed="rId8">
            <a:alphaModFix/>
          </a:blip>
          <a:srcRect t="4571"/>
          <a:stretch/>
        </p:blipFill>
        <p:spPr>
          <a:xfrm>
            <a:off x="8965646" y="2403074"/>
            <a:ext cx="2697171" cy="1555046"/>
          </a:xfrm>
          <a:prstGeom prst="rect">
            <a:avLst/>
          </a:prstGeom>
          <a:noFill/>
          <a:ln w="15875" cap="flat" cmpd="sng">
            <a:solidFill>
              <a:srgbClr val="FF6E1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225" name="Google Shape;1225;p33"/>
          <p:cNvSpPr/>
          <p:nvPr/>
        </p:nvSpPr>
        <p:spPr>
          <a:xfrm>
            <a:off x="1962150" y="2989582"/>
            <a:ext cx="1860319" cy="239393"/>
          </a:xfrm>
          <a:prstGeom prst="rect">
            <a:avLst/>
          </a:prstGeom>
          <a:noFill/>
          <a:ln w="12700" cap="flat" cmpd="sng">
            <a:solidFill>
              <a:srgbClr val="FF6E1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6" name="Google Shape;1226;p33"/>
          <p:cNvCxnSpPr>
            <a:stCxn id="1225" idx="3"/>
          </p:cNvCxnSpPr>
          <p:nvPr/>
        </p:nvCxnSpPr>
        <p:spPr>
          <a:xfrm rot="10800000" flipH="1">
            <a:off x="3822469" y="2659279"/>
            <a:ext cx="2705400" cy="4500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6E1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34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사업 관리</a:t>
            </a:r>
            <a:endParaRPr/>
          </a:p>
        </p:txBody>
      </p:sp>
      <p:sp>
        <p:nvSpPr>
          <p:cNvPr id="1232" name="Google Shape;1232;p34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5. 사업 지원 및 관리</a:t>
            </a:r>
            <a:endParaRPr/>
          </a:p>
        </p:txBody>
      </p:sp>
      <p:pic>
        <p:nvPicPr>
          <p:cNvPr id="1233" name="Google Shape;1233;p34" descr="폰트, 그래픽, 로고, 상징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7351" y="596674"/>
            <a:ext cx="1244826" cy="1244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4" name="Google Shape;1234;p34"/>
          <p:cNvGraphicFramePr/>
          <p:nvPr/>
        </p:nvGraphicFramePr>
        <p:xfrm>
          <a:off x="803299" y="472964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{F150EDAE-C0F4-4124-ABF2-6B34A9EF1D59}</a:tableStyleId>
              </a:tblPr>
              <a:tblGrid>
                <a:gridCol w="48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5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내용</a:t>
                      </a:r>
                      <a:endParaRPr sz="11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5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11:00</a:t>
                      </a:r>
                      <a:endParaRPr sz="10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김포 국제공항역 집결 및 안전 교육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12:00</a:t>
                      </a:r>
                      <a:endParaRPr sz="10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평화전망대 도착 및 점심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13:00</a:t>
                      </a:r>
                      <a:endParaRPr sz="10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강화 평화전망대 관람</a:t>
                      </a:r>
                      <a:endParaRPr sz="1000" b="0" i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어쩌구 저쩌구</a:t>
                      </a:r>
                      <a:endParaRPr sz="1000" b="0" i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14:00</a:t>
                      </a:r>
                      <a:endParaRPr sz="10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모임 공간 이동 및 체험</a:t>
                      </a:r>
                      <a:endParaRPr sz="1000" b="0" i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71616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어쩌구 저쩌구</a:t>
                      </a:r>
                      <a:endParaRPr sz="1000" b="0" i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17:00</a:t>
                      </a:r>
                      <a:endParaRPr sz="1000" b="0" u="none" strike="noStrike" cap="none">
                        <a:solidFill>
                          <a:srgbClr val="17161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17161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김포 국제공항역 해산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5" name="Google Shape;1235;p34"/>
          <p:cNvSpPr/>
          <p:nvPr/>
        </p:nvSpPr>
        <p:spPr>
          <a:xfrm>
            <a:off x="1726224" y="1309737"/>
            <a:ext cx="87395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여수 섬 지역 초등학교 대상</a:t>
            </a:r>
            <a:endParaRPr sz="24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‘하루 만에 전문가 되기’ </a:t>
            </a:r>
            <a:r>
              <a:rPr lang="ko-KR" sz="3600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AIDLE SCHOOL 캠프 </a:t>
            </a:r>
            <a:r>
              <a:rPr lang="ko-KR" sz="36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개최</a:t>
            </a:r>
            <a:endParaRPr sz="36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6" name="Google Shape;1236;p34"/>
          <p:cNvPicPr preferRelativeResize="0"/>
          <p:nvPr/>
        </p:nvPicPr>
        <p:blipFill rotWithShape="1">
          <a:blip r:embed="rId4">
            <a:alphaModFix/>
          </a:blip>
          <a:srcRect t="7486" b="10731"/>
          <a:stretch/>
        </p:blipFill>
        <p:spPr>
          <a:xfrm>
            <a:off x="3784703" y="3249212"/>
            <a:ext cx="3042132" cy="332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34"/>
          <p:cNvGrpSpPr/>
          <p:nvPr/>
        </p:nvGrpSpPr>
        <p:grpSpPr>
          <a:xfrm>
            <a:off x="5898434" y="3883551"/>
            <a:ext cx="1932438" cy="2191783"/>
            <a:chOff x="6222206" y="4368800"/>
            <a:chExt cx="1932438" cy="2191783"/>
          </a:xfrm>
        </p:grpSpPr>
        <p:pic>
          <p:nvPicPr>
            <p:cNvPr id="1238" name="Google Shape;1238;p34"/>
            <p:cNvPicPr preferRelativeResize="0"/>
            <p:nvPr/>
          </p:nvPicPr>
          <p:blipFill rotWithShape="1">
            <a:blip r:embed="rId5">
              <a:alphaModFix/>
            </a:blip>
            <a:srcRect l="23228" t="9548" r="20120" b="4778"/>
            <a:stretch/>
          </p:blipFill>
          <p:spPr>
            <a:xfrm>
              <a:off x="6222206" y="4368800"/>
              <a:ext cx="1932438" cy="2191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34"/>
            <p:cNvPicPr preferRelativeResize="0"/>
            <p:nvPr/>
          </p:nvPicPr>
          <p:blipFill rotWithShape="1">
            <a:blip r:embed="rId6">
              <a:alphaModFix/>
            </a:blip>
            <a:srcRect l="38893" t="36556" r="40112" b="30598"/>
            <a:stretch/>
          </p:blipFill>
          <p:spPr>
            <a:xfrm>
              <a:off x="6312008" y="4475464"/>
              <a:ext cx="1152526" cy="1139524"/>
            </a:xfrm>
            <a:custGeom>
              <a:avLst/>
              <a:gdLst/>
              <a:ahLst/>
              <a:cxnLst/>
              <a:rect l="l" t="t" r="r" b="b"/>
              <a:pathLst>
                <a:path w="1152526" h="1155700" extrusionOk="0">
                  <a:moveTo>
                    <a:pt x="576263" y="0"/>
                  </a:moveTo>
                  <a:cubicBezTo>
                    <a:pt x="894524" y="0"/>
                    <a:pt x="1152526" y="258712"/>
                    <a:pt x="1152526" y="577850"/>
                  </a:cubicBezTo>
                  <a:cubicBezTo>
                    <a:pt x="1152526" y="896988"/>
                    <a:pt x="894524" y="1155700"/>
                    <a:pt x="576263" y="1155700"/>
                  </a:cubicBezTo>
                  <a:cubicBezTo>
                    <a:pt x="258002" y="1155700"/>
                    <a:pt x="0" y="896988"/>
                    <a:pt x="0" y="577850"/>
                  </a:cubicBezTo>
                  <a:cubicBezTo>
                    <a:pt x="0" y="258712"/>
                    <a:pt x="258002" y="0"/>
                    <a:pt x="576263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240" name="Google Shape;1240;p34"/>
          <p:cNvSpPr/>
          <p:nvPr/>
        </p:nvSpPr>
        <p:spPr>
          <a:xfrm rot="3065091">
            <a:off x="5600350" y="4661786"/>
            <a:ext cx="1004048" cy="556005"/>
          </a:xfrm>
          <a:custGeom>
            <a:avLst/>
            <a:gdLst/>
            <a:ahLst/>
            <a:cxnLst/>
            <a:rect l="l" t="t" r="r" b="b"/>
            <a:pathLst>
              <a:path w="10060" h="10000" extrusionOk="0">
                <a:moveTo>
                  <a:pt x="0" y="982"/>
                </a:moveTo>
                <a:cubicBezTo>
                  <a:pt x="1263" y="2463"/>
                  <a:pt x="2728" y="5165"/>
                  <a:pt x="5008" y="5044"/>
                </a:cubicBezTo>
                <a:cubicBezTo>
                  <a:pt x="7306" y="4937"/>
                  <a:pt x="8871" y="2427"/>
                  <a:pt x="10060" y="0"/>
                </a:cubicBezTo>
                <a:lnTo>
                  <a:pt x="6567" y="9988"/>
                </a:lnTo>
                <a:lnTo>
                  <a:pt x="4321" y="10000"/>
                </a:lnTo>
                <a:lnTo>
                  <a:pt x="0" y="982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25000">
                <a:srgbClr val="FFFF00"/>
              </a:gs>
              <a:gs pos="64000">
                <a:srgbClr val="FFFF00">
                  <a:alpha val="49803"/>
                </a:srgbClr>
              </a:gs>
              <a:gs pos="100000">
                <a:srgbClr val="FFFF00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34"/>
          <p:cNvSpPr/>
          <p:nvPr/>
        </p:nvSpPr>
        <p:spPr>
          <a:xfrm>
            <a:off x="8609376" y="2994522"/>
            <a:ext cx="2738514" cy="306307"/>
          </a:xfrm>
          <a:prstGeom prst="roundRect">
            <a:avLst>
              <a:gd name="adj" fmla="val 1413"/>
            </a:avLst>
          </a:prstGeom>
          <a:solidFill>
            <a:srgbClr val="2E75B6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커리큘럼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34"/>
          <p:cNvSpPr/>
          <p:nvPr/>
        </p:nvSpPr>
        <p:spPr>
          <a:xfrm>
            <a:off x="806402" y="2998097"/>
            <a:ext cx="2739600" cy="306393"/>
          </a:xfrm>
          <a:prstGeom prst="roundRect">
            <a:avLst>
              <a:gd name="adj" fmla="val 1413"/>
            </a:avLst>
          </a:prstGeom>
          <a:solidFill>
            <a:srgbClr val="9DC3E6"/>
          </a:solidFill>
          <a:ln>
            <a:noFill/>
          </a:ln>
        </p:spPr>
        <p:txBody>
          <a:bodyPr spcFirstLastPara="1" wrap="square" lIns="91425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캠프 소개</a:t>
            </a:r>
            <a:endParaRPr/>
          </a:p>
        </p:txBody>
      </p:sp>
      <p:sp>
        <p:nvSpPr>
          <p:cNvPr id="1243" name="Google Shape;1243;p34"/>
          <p:cNvSpPr/>
          <p:nvPr/>
        </p:nvSpPr>
        <p:spPr>
          <a:xfrm>
            <a:off x="887945" y="3329299"/>
            <a:ext cx="2681433" cy="92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180000" bIns="90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섬 지역 초등학생들에게 AI 코디니로 AI∙SW 기초 교육을 제공하여 디지털 기술에 대한 흥미를 유발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학년별 맞춤형 활동으로 학생들의 수준에 맞는 교육으로 기술 활용 역량을 높이고 자신감을 함양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4"/>
          <p:cNvSpPr/>
          <p:nvPr/>
        </p:nvSpPr>
        <p:spPr>
          <a:xfrm>
            <a:off x="803299" y="4259756"/>
            <a:ext cx="2739600" cy="308112"/>
          </a:xfrm>
          <a:prstGeom prst="roundRect">
            <a:avLst>
              <a:gd name="adj" fmla="val 1413"/>
            </a:avLst>
          </a:prstGeom>
          <a:solidFill>
            <a:srgbClr val="9DC3E6"/>
          </a:solidFill>
          <a:ln>
            <a:noFill/>
          </a:ln>
        </p:spPr>
        <p:txBody>
          <a:bodyPr spcFirstLastPara="1" wrap="square" lIns="91425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캠프 일정</a:t>
            </a:r>
            <a:endParaRPr/>
          </a:p>
        </p:txBody>
      </p:sp>
      <p:sp>
        <p:nvSpPr>
          <p:cNvPr id="1245" name="Google Shape;1245;p34"/>
          <p:cNvSpPr/>
          <p:nvPr/>
        </p:nvSpPr>
        <p:spPr>
          <a:xfrm>
            <a:off x="3839382" y="2405039"/>
            <a:ext cx="4499993" cy="370257"/>
          </a:xfrm>
          <a:prstGeom prst="roundRect">
            <a:avLst>
              <a:gd name="adj" fmla="val 50000"/>
            </a:avLst>
          </a:prstGeom>
          <a:solidFill>
            <a:srgbClr val="FF6E1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지역 소개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4"/>
          <p:cNvSpPr/>
          <p:nvPr/>
        </p:nvSpPr>
        <p:spPr>
          <a:xfrm flipH="1">
            <a:off x="3461378" y="2998098"/>
            <a:ext cx="108000" cy="37593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4"/>
          <p:cNvSpPr/>
          <p:nvPr/>
        </p:nvSpPr>
        <p:spPr>
          <a:xfrm>
            <a:off x="8609378" y="2998096"/>
            <a:ext cx="108000" cy="375936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4"/>
          <p:cNvSpPr/>
          <p:nvPr/>
        </p:nvSpPr>
        <p:spPr>
          <a:xfrm>
            <a:off x="3568775" y="3024613"/>
            <a:ext cx="5040000" cy="3732847"/>
          </a:xfrm>
          <a:prstGeom prst="rect">
            <a:avLst/>
          </a:prstGeom>
          <a:noFill/>
          <a:ln w="5715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34"/>
          <p:cNvSpPr/>
          <p:nvPr/>
        </p:nvSpPr>
        <p:spPr>
          <a:xfrm>
            <a:off x="3695746" y="2943349"/>
            <a:ext cx="4788000" cy="137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34"/>
          <p:cNvSpPr/>
          <p:nvPr/>
        </p:nvSpPr>
        <p:spPr>
          <a:xfrm>
            <a:off x="3694775" y="6695477"/>
            <a:ext cx="4788000" cy="958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1" name="Google Shape;1251;p34"/>
          <p:cNvCxnSpPr>
            <a:stCxn id="1245" idx="3"/>
            <a:endCxn id="1252" idx="1"/>
          </p:cNvCxnSpPr>
          <p:nvPr/>
        </p:nvCxnSpPr>
        <p:spPr>
          <a:xfrm>
            <a:off x="8339375" y="2590168"/>
            <a:ext cx="269400" cy="1800"/>
          </a:xfrm>
          <a:prstGeom prst="straightConnector1">
            <a:avLst/>
          </a:prstGeom>
          <a:noFill/>
          <a:ln w="19050" cap="flat" cmpd="sng">
            <a:solidFill>
              <a:srgbClr val="2F559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3" name="Google Shape;1253;p34"/>
          <p:cNvCxnSpPr>
            <a:stCxn id="1254" idx="3"/>
            <a:endCxn id="1245" idx="1"/>
          </p:cNvCxnSpPr>
          <p:nvPr/>
        </p:nvCxnSpPr>
        <p:spPr>
          <a:xfrm>
            <a:off x="3565534" y="2590167"/>
            <a:ext cx="273900" cy="0"/>
          </a:xfrm>
          <a:prstGeom prst="straightConnector1">
            <a:avLst/>
          </a:prstGeom>
          <a:noFill/>
          <a:ln w="19050" cap="flat" cmpd="sng">
            <a:solidFill>
              <a:srgbClr val="2F5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4" name="Google Shape;1254;p34"/>
          <p:cNvSpPr/>
          <p:nvPr/>
        </p:nvSpPr>
        <p:spPr>
          <a:xfrm>
            <a:off x="806893" y="2405038"/>
            <a:ext cx="2758641" cy="370257"/>
          </a:xfrm>
          <a:prstGeom prst="roundRect">
            <a:avLst>
              <a:gd name="adj" fmla="val 50000"/>
            </a:avLst>
          </a:prstGeom>
          <a:solidFill>
            <a:srgbClr val="035096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AIDLE SCHOOL 캠프</a:t>
            </a:r>
            <a:endParaRPr/>
          </a:p>
        </p:txBody>
      </p:sp>
      <p:sp>
        <p:nvSpPr>
          <p:cNvPr id="1255" name="Google Shape;1255;p34"/>
          <p:cNvSpPr/>
          <p:nvPr/>
        </p:nvSpPr>
        <p:spPr>
          <a:xfrm>
            <a:off x="8588512" y="3384956"/>
            <a:ext cx="2779643" cy="110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90000" bIns="9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1-2학년: AI와 SW 첫걸음 (1시간 30분)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AI와 친구가 되기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AI의 개념을 동화처럼 풀어 설명 🡪 KT 코디니로  간단한 그림 그리기 활동(명령을 입력하면 AI가      그림을 완성)</a:t>
            </a:r>
            <a:endParaRPr/>
          </a:p>
        </p:txBody>
      </p:sp>
      <p:sp>
        <p:nvSpPr>
          <p:cNvPr id="1252" name="Google Shape;1252;p34"/>
          <p:cNvSpPr/>
          <p:nvPr/>
        </p:nvSpPr>
        <p:spPr>
          <a:xfrm>
            <a:off x="8608777" y="2406777"/>
            <a:ext cx="2739115" cy="370257"/>
          </a:xfrm>
          <a:prstGeom prst="roundRect">
            <a:avLst>
              <a:gd name="adj" fmla="val 50000"/>
            </a:avLst>
          </a:prstGeom>
          <a:solidFill>
            <a:srgbClr val="035096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학년별 커리큘럼</a:t>
            </a:r>
            <a:endParaRPr/>
          </a:p>
        </p:txBody>
      </p:sp>
      <p:pic>
        <p:nvPicPr>
          <p:cNvPr id="1256" name="Google Shape;1256;p34" descr="전구 및 기어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043590" y="2990750"/>
            <a:ext cx="304300" cy="31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051" y="3012166"/>
            <a:ext cx="294868" cy="27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901" y="4269812"/>
            <a:ext cx="279115" cy="279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34"/>
          <p:cNvSpPr/>
          <p:nvPr/>
        </p:nvSpPr>
        <p:spPr>
          <a:xfrm>
            <a:off x="8608775" y="4531449"/>
            <a:ext cx="2779643" cy="9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90000" bIns="9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3-4학년: 문제 해결의 재미 (2시간)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AI의 역할 알아보기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AI가 우리 일상에서 어떻게 사용되는지 알아보기 🡪 KT 코디니로 ‘AI가 물건을 분류하는 방법’ 실습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4"/>
          <p:cNvSpPr/>
          <p:nvPr/>
        </p:nvSpPr>
        <p:spPr>
          <a:xfrm>
            <a:off x="8588512" y="5524053"/>
            <a:ext cx="2779643" cy="110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90000" bIns="9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5399"/>
                </a:solidFill>
                <a:latin typeface="Arial"/>
                <a:ea typeface="Arial"/>
                <a:cs typeface="Arial"/>
                <a:sym typeface="Arial"/>
              </a:rPr>
              <a:t>5-6학년: 나만의 AI 프로젝트 설계 (2시간 30분)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프로젝트: 환경을 구하는 AI 도구 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"섬에서 쓰레기를 분리 배출하는 AI 설계"를 주제로 학생들이 블록코딩으로 간단한 AI를 설계하고,      팀별로 결과 발표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34" descr="여수경호초등학교 모습. 이렇게 아름다운 학교가 폐교... - 오마이뉴스 모바일"/>
          <p:cNvPicPr preferRelativeResize="0"/>
          <p:nvPr/>
        </p:nvPicPr>
        <p:blipFill rotWithShape="1">
          <a:blip r:embed="rId10">
            <a:alphaModFix/>
          </a:blip>
          <a:srcRect t="23214"/>
          <a:stretch/>
        </p:blipFill>
        <p:spPr>
          <a:xfrm>
            <a:off x="12340578" y="1841500"/>
            <a:ext cx="2510684" cy="12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34"/>
          <p:cNvSpPr txBox="1"/>
          <p:nvPr/>
        </p:nvSpPr>
        <p:spPr>
          <a:xfrm>
            <a:off x="6776998" y="3298647"/>
            <a:ext cx="18702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학교명 ㅣ 경호초등학교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재학생 ㅣ 여 20명, 남 22명위치    </a:t>
            </a:r>
            <a:r>
              <a:rPr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ㅣ 여수시 대경도4길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5"/>
          <p:cNvSpPr/>
          <p:nvPr/>
        </p:nvSpPr>
        <p:spPr>
          <a:xfrm>
            <a:off x="3841254" y="4117580"/>
            <a:ext cx="720970" cy="1951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35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제안 배경</a:t>
            </a:r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1. 제안개요</a:t>
            </a:r>
            <a:endParaRPr/>
          </a:p>
        </p:txBody>
      </p:sp>
      <p:pic>
        <p:nvPicPr>
          <p:cNvPr id="1270" name="Google Shape;127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70027" y="1716233"/>
            <a:ext cx="7624588" cy="4272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5"/>
          <p:cNvSpPr/>
          <p:nvPr/>
        </p:nvSpPr>
        <p:spPr>
          <a:xfrm>
            <a:off x="60168" y="2999980"/>
            <a:ext cx="2403580" cy="1117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분석한 내용(표 포함)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🡪 별첨으로 넣어야  할 지 고민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35"/>
          <p:cNvSpPr/>
          <p:nvPr/>
        </p:nvSpPr>
        <p:spPr>
          <a:xfrm>
            <a:off x="461682" y="5093526"/>
            <a:ext cx="1473200" cy="1536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278" name="Google Shape;1278;p36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  <p:pic>
        <p:nvPicPr>
          <p:cNvPr id="1285" name="Google Shape;12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79856" y="2510336"/>
            <a:ext cx="6860542" cy="341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8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291" name="Google Shape;1291;p38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  <p:pic>
        <p:nvPicPr>
          <p:cNvPr id="1292" name="Google Shape;129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63403" y="1533267"/>
            <a:ext cx="7774718" cy="433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9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298" name="Google Shape;1298;p39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  <p:pic>
        <p:nvPicPr>
          <p:cNvPr id="1299" name="Google Shape;129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49230" y="-127056"/>
            <a:ext cx="7542448" cy="42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749230" y="4262115"/>
            <a:ext cx="7542448" cy="421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"/>
          <p:cNvSpPr txBox="1">
            <a:spLocks noGrp="1"/>
          </p:cNvSpPr>
          <p:nvPr>
            <p:ph type="body" idx="1"/>
          </p:nvPr>
        </p:nvSpPr>
        <p:spPr>
          <a:xfrm>
            <a:off x="419169" y="1101574"/>
            <a:ext cx="905232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회사 소개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"/>
          <p:cNvSpPr txBox="1">
            <a:spLocks noGrp="1"/>
          </p:cNvSpPr>
          <p:nvPr>
            <p:ph type="body" idx="2"/>
          </p:nvPr>
        </p:nvSpPr>
        <p:spPr>
          <a:xfrm>
            <a:off x="419167" y="917973"/>
            <a:ext cx="1523933" cy="18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2. 일반 현황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"/>
          <p:cNvSpPr/>
          <p:nvPr/>
        </p:nvSpPr>
        <p:spPr>
          <a:xfrm>
            <a:off x="1275777" y="1656913"/>
            <a:ext cx="96404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지능형 클라우드 행정과 혁신 기술로</a:t>
            </a:r>
            <a:endParaRPr sz="2400" b="0" i="0" u="none" strike="noStrike" cap="none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차별 없는 </a:t>
            </a:r>
            <a:r>
              <a:rPr lang="ko-KR" sz="3600" b="1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rPr>
              <a:t>디지털 포용 사회</a:t>
            </a:r>
            <a:r>
              <a:rPr lang="ko-KR" sz="3600" b="1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를 선도하는 KT</a:t>
            </a:r>
            <a:endParaRPr sz="3600" b="1" i="0" u="none" strike="noStrike" cap="none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4"/>
          <p:cNvGrpSpPr/>
          <p:nvPr/>
        </p:nvGrpSpPr>
        <p:grpSpPr>
          <a:xfrm>
            <a:off x="3531965" y="4265242"/>
            <a:ext cx="5128070" cy="5185515"/>
            <a:chOff x="3294033" y="3993258"/>
            <a:chExt cx="5603932" cy="5666708"/>
          </a:xfrm>
        </p:grpSpPr>
        <p:grpSp>
          <p:nvGrpSpPr>
            <p:cNvPr id="387" name="Google Shape;387;p4"/>
            <p:cNvGrpSpPr/>
            <p:nvPr/>
          </p:nvGrpSpPr>
          <p:grpSpPr>
            <a:xfrm>
              <a:off x="3579799" y="4341798"/>
              <a:ext cx="5032403" cy="5032404"/>
              <a:chOff x="3963412" y="4341798"/>
              <a:chExt cx="5032403" cy="5032404"/>
            </a:xfrm>
          </p:grpSpPr>
          <p:sp>
            <p:nvSpPr>
              <p:cNvPr id="388" name="Google Shape;388;p4"/>
              <p:cNvSpPr/>
              <p:nvPr/>
            </p:nvSpPr>
            <p:spPr>
              <a:xfrm rot="-5400000">
                <a:off x="3963411" y="4341799"/>
                <a:ext cx="5032404" cy="5032403"/>
              </a:xfrm>
              <a:prstGeom prst="pie">
                <a:avLst>
                  <a:gd name="adj1" fmla="val 16204692"/>
                  <a:gd name="adj2" fmla="val 19634206"/>
                </a:avLst>
              </a:prstGeom>
              <a:solidFill>
                <a:srgbClr val="F7691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 rot="-5400000">
                <a:off x="3963411" y="4341799"/>
                <a:ext cx="5032404" cy="5032403"/>
              </a:xfrm>
              <a:prstGeom prst="pie">
                <a:avLst>
                  <a:gd name="adj1" fmla="val 19619577"/>
                  <a:gd name="adj2" fmla="val 1875595"/>
                </a:avLst>
              </a:prstGeom>
              <a:solidFill>
                <a:srgbClr val="0350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 rot="-5400000">
                <a:off x="3963411" y="4341799"/>
                <a:ext cx="5032404" cy="5032403"/>
              </a:xfrm>
              <a:prstGeom prst="pie">
                <a:avLst>
                  <a:gd name="adj1" fmla="val 1854782"/>
                  <a:gd name="adj2" fmla="val 5402425"/>
                </a:avLst>
              </a:prstGeom>
              <a:solidFill>
                <a:srgbClr val="393E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 rot="-5400000">
                <a:off x="5588312" y="4184094"/>
                <a:ext cx="1782603" cy="3565208"/>
              </a:xfrm>
              <a:custGeom>
                <a:avLst/>
                <a:gdLst/>
                <a:ahLst/>
                <a:cxnLst/>
                <a:rect l="l" t="t" r="r" b="b"/>
                <a:pathLst>
                  <a:path w="1217611" h="2435224" extrusionOk="0">
                    <a:moveTo>
                      <a:pt x="0" y="0"/>
                    </a:moveTo>
                    <a:lnTo>
                      <a:pt x="124493" y="6287"/>
                    </a:lnTo>
                    <a:cubicBezTo>
                      <a:pt x="738481" y="68640"/>
                      <a:pt x="1217611" y="587173"/>
                      <a:pt x="1217611" y="1217612"/>
                    </a:cubicBezTo>
                    <a:cubicBezTo>
                      <a:pt x="1217611" y="1848052"/>
                      <a:pt x="738481" y="2366584"/>
                      <a:pt x="124493" y="2428938"/>
                    </a:cubicBezTo>
                    <a:lnTo>
                      <a:pt x="0" y="24352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03200" dist="101600" dir="2700000" algn="tl" rotWithShape="0">
                  <a:srgbClr val="222831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" name="Google Shape;392;p4"/>
            <p:cNvSpPr/>
            <p:nvPr/>
          </p:nvSpPr>
          <p:spPr>
            <a:xfrm>
              <a:off x="3294033" y="4056034"/>
              <a:ext cx="5603932" cy="5603932"/>
            </a:xfrm>
            <a:prstGeom prst="arc">
              <a:avLst>
                <a:gd name="adj1" fmla="val 10815888"/>
                <a:gd name="adj2" fmla="val 0"/>
              </a:avLst>
            </a:prstGeom>
            <a:noFill/>
            <a:ln w="9525" cap="flat" cmpd="sng">
              <a:solidFill>
                <a:srgbClr val="393E46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504290" y="5571180"/>
              <a:ext cx="118454" cy="118454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F7691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036772" y="3993258"/>
              <a:ext cx="118454" cy="118454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0350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8552975" y="5571180"/>
              <a:ext cx="118454" cy="118454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93E4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" name="Google Shape;396;p4"/>
          <p:cNvPicPr preferRelativeResize="0"/>
          <p:nvPr/>
        </p:nvPicPr>
        <p:blipFill rotWithShape="1">
          <a:blip r:embed="rId3">
            <a:alphaModFix/>
          </a:blip>
          <a:srcRect l="37427" t="33852" r="36482" b="34117"/>
          <a:stretch/>
        </p:blipFill>
        <p:spPr>
          <a:xfrm>
            <a:off x="5658303" y="5915321"/>
            <a:ext cx="875392" cy="7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"/>
          <p:cNvSpPr txBox="1"/>
          <p:nvPr/>
        </p:nvSpPr>
        <p:spPr>
          <a:xfrm>
            <a:off x="751852" y="4781985"/>
            <a:ext cx="2781794" cy="64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계층의 니즈에 맞춘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highlight>
                  <a:srgbClr val="F76915"/>
                </a:highlight>
                <a:latin typeface="Arial"/>
                <a:ea typeface="Arial"/>
                <a:cs typeface="Arial"/>
                <a:sym typeface="Arial"/>
              </a:rPr>
              <a:t>디지털 교육 진행</a:t>
            </a:r>
            <a:endParaRPr/>
          </a:p>
        </p:txBody>
      </p:sp>
      <p:sp>
        <p:nvSpPr>
          <p:cNvPr id="398" name="Google Shape;398;p4"/>
          <p:cNvSpPr txBox="1"/>
          <p:nvPr/>
        </p:nvSpPr>
        <p:spPr>
          <a:xfrm>
            <a:off x="4705102" y="2905181"/>
            <a:ext cx="2781794" cy="64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highlight>
                  <a:srgbClr val="035096"/>
                </a:highlight>
                <a:latin typeface="Arial"/>
                <a:ea typeface="Arial"/>
                <a:cs typeface="Arial"/>
                <a:sym typeface="Arial"/>
              </a:rPr>
              <a:t>지자체/공공기관</a:t>
            </a: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과의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풍부한 협업 경험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"/>
          <p:cNvSpPr txBox="1"/>
          <p:nvPr/>
        </p:nvSpPr>
        <p:spPr>
          <a:xfrm>
            <a:off x="8879601" y="4781985"/>
            <a:ext cx="2781794" cy="64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행정/공공기관에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최적화된 </a:t>
            </a:r>
            <a:r>
              <a:rPr lang="ko-KR" sz="2000" b="0" i="0" u="none" strike="noStrike" cap="none">
                <a:solidFill>
                  <a:srgbClr val="FFFFFF"/>
                </a:solidFill>
                <a:highlight>
                  <a:srgbClr val="393E45"/>
                </a:highlight>
                <a:latin typeface="Arial"/>
                <a:ea typeface="Arial"/>
                <a:cs typeface="Arial"/>
                <a:sym typeface="Arial"/>
              </a:rPr>
              <a:t>KT클라우드</a:t>
            </a:r>
            <a:endParaRPr sz="2000" b="0" i="0" u="none" strike="noStrike" cap="none">
              <a:solidFill>
                <a:srgbClr val="FFFFFF"/>
              </a:solidFill>
              <a:highlight>
                <a:srgbClr val="393E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"/>
          <p:cNvSpPr txBox="1"/>
          <p:nvPr/>
        </p:nvSpPr>
        <p:spPr>
          <a:xfrm>
            <a:off x="4024418" y="3609969"/>
            <a:ext cx="41431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서울특별시교육청, 보건복지부, 고용노동부 등 다양한 지자체/  공공기관과 함께 소외계층 디지털 격차를 해소를 위한 사업 진행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4" descr="폰트, 상징, 그래픽, 로고이(가) 표시된 사진&#10;&#10;AI가 생성한 콘텐츠는 부정확할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239" y="5855669"/>
            <a:ext cx="369563" cy="3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" descr="상징, 그래픽, 폰트, 로고이(가) 표시된 사진&#10;&#10;AI가 생성한 콘텐츠는 부정확할 수 있습니다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7208" y="4727454"/>
            <a:ext cx="377584" cy="37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3174" y="5859149"/>
            <a:ext cx="477323" cy="4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"/>
          <p:cNvSpPr txBox="1"/>
          <p:nvPr/>
        </p:nvSpPr>
        <p:spPr>
          <a:xfrm>
            <a:off x="327913" y="5525614"/>
            <a:ext cx="32429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서포터즈, KT에이블스쿨, IT서포터즈         어린이부터 노인까지 다양한 계층의 맞춤형 학습 니즈를 고려한 디지털 교육 진행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"/>
          <p:cNvSpPr txBox="1"/>
          <p:nvPr/>
        </p:nvSpPr>
        <p:spPr>
          <a:xfrm>
            <a:off x="8675559" y="5525614"/>
            <a:ext cx="329115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공공기관 클라우드 보안인증 ‘CSAP’ 최초 취득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[행정・공공기관 정보시스템 클라우드 전환 ・ 통합 사업]에서 대상 기관의 50% 이상이 클라우드 서비스 제공사로 KT클라우드 선정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0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306" name="Google Shape;1306;p40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  <p:pic>
        <p:nvPicPr>
          <p:cNvPr id="1307" name="Google Shape;13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214909" y="1916819"/>
            <a:ext cx="7852052" cy="436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1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참고 문헌</a:t>
            </a:r>
            <a:endParaRPr/>
          </a:p>
        </p:txBody>
      </p:sp>
      <p:sp>
        <p:nvSpPr>
          <p:cNvPr id="1313" name="Google Shape;1313;p41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6. 참고자료</a:t>
            </a:r>
            <a:endParaRPr/>
          </a:p>
        </p:txBody>
      </p:sp>
      <p:sp>
        <p:nvSpPr>
          <p:cNvPr id="1314" name="Google Shape;1314;p41"/>
          <p:cNvSpPr/>
          <p:nvPr/>
        </p:nvSpPr>
        <p:spPr>
          <a:xfrm>
            <a:off x="3632200" y="2400300"/>
            <a:ext cx="3031429" cy="30861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정우가 상관분석한 자료들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2"/>
          <p:cNvSpPr/>
          <p:nvPr/>
        </p:nvSpPr>
        <p:spPr>
          <a:xfrm>
            <a:off x="5043487" y="2019300"/>
            <a:ext cx="2105025" cy="21240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합니다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"/>
          <p:cNvSpPr txBox="1">
            <a:spLocks noGrp="1"/>
          </p:cNvSpPr>
          <p:nvPr>
            <p:ph type="body" idx="1"/>
          </p:nvPr>
        </p:nvSpPr>
        <p:spPr>
          <a:xfrm>
            <a:off x="419169" y="1101574"/>
            <a:ext cx="981368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사업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848158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일반 현황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5" descr="실내, 벽, 책상, 사람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 t="8764" b="686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"/>
          <p:cNvSpPr txBox="1"/>
          <p:nvPr/>
        </p:nvSpPr>
        <p:spPr>
          <a:xfrm>
            <a:off x="2957457" y="3643337"/>
            <a:ext cx="6277085" cy="145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KT AIDLE SCHOOL은 KT의 디지털 역량과 미래 교육의 비전을 담아,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아이들이 창의력을 발휘하고 잠재력을 깨우는 디지털 교육입니다.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KT AIDLE SCHOOL은 모든 작은학교 학생들이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AI를 통해 자신의 꿈을 그릴 수 있도록 돕습니다.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5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4">
            <a:alphaModFix/>
          </a:blip>
          <a:srcRect b="11417"/>
          <a:stretch/>
        </p:blipFill>
        <p:spPr>
          <a:xfrm>
            <a:off x="3488625" y="1572258"/>
            <a:ext cx="5214749" cy="1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"/>
          <p:cNvSpPr/>
          <p:nvPr/>
        </p:nvSpPr>
        <p:spPr>
          <a:xfrm>
            <a:off x="-7417980" y="1697887"/>
            <a:ext cx="7050393" cy="487708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AIDLE SCHOOL 소개는 우리 사업 수행계획 시작할 때 들어가는게 좋을 것 같아!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뭔가 환기가 한번쯤은 필요한 것 같아서 요렇게 만들어봤엉!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그리고 캐릭터를 넣어보려고 했는데, 배경이 자연스럽게 지워지지 않더라구ㅠㅠ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그리고 우리 PPT는 뭔가 깔끔하고 단정한 느낌인데 캐릭터는 너무 귀여워서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둘의 조화가 어울리지 않는 것 같은 느낌이라 우선은 넣지 않고 만들어봤어!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그래서 내 의견은 (1) 캐릭터는 프로토타입에 넣거나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캐릭터를 따로 강조하는 슬라이드를 만들면 어떨까 싶었어!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"/>
          <p:cNvSpPr txBox="1">
            <a:spLocks noGrp="1"/>
          </p:cNvSpPr>
          <p:nvPr>
            <p:ph type="body" idx="1"/>
          </p:nvPr>
        </p:nvSpPr>
        <p:spPr>
          <a:xfrm>
            <a:off x="419169" y="1101574"/>
            <a:ext cx="981368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사업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848158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일반 현황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6" descr="폰트, 스크린샷, 그래픽, 로고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 b="11417"/>
          <a:stretch/>
        </p:blipFill>
        <p:spPr>
          <a:xfrm>
            <a:off x="-5431800" y="2378166"/>
            <a:ext cx="5214749" cy="1430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6"/>
          <p:cNvGrpSpPr/>
          <p:nvPr/>
        </p:nvGrpSpPr>
        <p:grpSpPr>
          <a:xfrm>
            <a:off x="0" y="0"/>
            <a:ext cx="12192000" cy="6857999"/>
            <a:chOff x="0" y="1412875"/>
            <a:chExt cx="9901411" cy="5088509"/>
          </a:xfrm>
        </p:grpSpPr>
        <p:sp>
          <p:nvSpPr>
            <p:cNvPr id="425" name="Google Shape;425;p6"/>
            <p:cNvSpPr/>
            <p:nvPr/>
          </p:nvSpPr>
          <p:spPr>
            <a:xfrm>
              <a:off x="0" y="1412875"/>
              <a:ext cx="2412000" cy="508850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503740" y="1412875"/>
              <a:ext cx="2412000" cy="508850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489411" y="1412875"/>
              <a:ext cx="2412000" cy="508850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998625" y="1412875"/>
              <a:ext cx="2412000" cy="508850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9" name="Google Shape;429;p6" descr="벽, 의류, 사람, 실내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18685" t="371" r="26441"/>
          <a:stretch/>
        </p:blipFill>
        <p:spPr>
          <a:xfrm>
            <a:off x="16007666" y="3868551"/>
            <a:ext cx="3159946" cy="382475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"/>
          <p:cNvSpPr/>
          <p:nvPr/>
        </p:nvSpPr>
        <p:spPr>
          <a:xfrm>
            <a:off x="6165908" y="0"/>
            <a:ext cx="2959087" cy="6731000"/>
          </a:xfrm>
          <a:prstGeom prst="rect">
            <a:avLst/>
          </a:prstGeom>
          <a:solidFill>
            <a:srgbClr val="F66916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6"/>
          <p:cNvGrpSpPr/>
          <p:nvPr/>
        </p:nvGrpSpPr>
        <p:grpSpPr>
          <a:xfrm>
            <a:off x="473978" y="953926"/>
            <a:ext cx="2047144" cy="1228775"/>
            <a:chOff x="421419" y="2176599"/>
            <a:chExt cx="2047144" cy="1228775"/>
          </a:xfrm>
        </p:grpSpPr>
        <p:sp>
          <p:nvSpPr>
            <p:cNvPr id="432" name="Google Shape;432;p6"/>
            <p:cNvSpPr txBox="1"/>
            <p:nvPr/>
          </p:nvSpPr>
          <p:spPr>
            <a:xfrm>
              <a:off x="421419" y="2176599"/>
              <a:ext cx="204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평등한 교육 기회 제공</a:t>
              </a:r>
              <a:endParaRPr/>
            </a:p>
          </p:txBody>
        </p:sp>
        <p:sp>
          <p:nvSpPr>
            <p:cNvPr id="433" name="Google Shape;433;p6"/>
            <p:cNvSpPr txBox="1"/>
            <p:nvPr/>
          </p:nvSpPr>
          <p:spPr>
            <a:xfrm>
              <a:off x="421419" y="2666710"/>
              <a:ext cx="204714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돌봄/학습시설 이용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취약계층 아동·청소년에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질 높은 과학교육 제공</a:t>
              </a:r>
              <a:endParaRPr/>
            </a:p>
          </p:txBody>
        </p:sp>
      </p:grpSp>
      <p:grpSp>
        <p:nvGrpSpPr>
          <p:cNvPr id="434" name="Google Shape;434;p6"/>
          <p:cNvGrpSpPr/>
          <p:nvPr/>
        </p:nvGrpSpPr>
        <p:grpSpPr>
          <a:xfrm>
            <a:off x="3279203" y="1888055"/>
            <a:ext cx="2047144" cy="1228775"/>
            <a:chOff x="421419" y="2176599"/>
            <a:chExt cx="2047144" cy="1228775"/>
          </a:xfrm>
        </p:grpSpPr>
        <p:sp>
          <p:nvSpPr>
            <p:cNvPr id="435" name="Google Shape;435;p6"/>
            <p:cNvSpPr txBox="1"/>
            <p:nvPr/>
          </p:nvSpPr>
          <p:spPr>
            <a:xfrm>
              <a:off x="421419" y="2176599"/>
              <a:ext cx="204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미래인재 육성</a:t>
              </a:r>
              <a:endParaRPr/>
            </a:p>
          </p:txBody>
        </p:sp>
        <p:sp>
          <p:nvSpPr>
            <p:cNvPr id="436" name="Google Shape;436;p6"/>
            <p:cNvSpPr txBox="1"/>
            <p:nvPr/>
          </p:nvSpPr>
          <p:spPr>
            <a:xfrm>
              <a:off x="421419" y="2666710"/>
              <a:ext cx="204714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과학에 대한 흥미 부여와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체험 연계로  소재부품 분야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미래인재 육성</a:t>
              </a:r>
              <a:endParaRPr/>
            </a:p>
          </p:txBody>
        </p:sp>
      </p:grpSp>
      <p:grpSp>
        <p:nvGrpSpPr>
          <p:cNvPr id="437" name="Google Shape;437;p6"/>
          <p:cNvGrpSpPr/>
          <p:nvPr/>
        </p:nvGrpSpPr>
        <p:grpSpPr>
          <a:xfrm>
            <a:off x="6274100" y="3116830"/>
            <a:ext cx="2047144" cy="1013331"/>
            <a:chOff x="421419" y="2176599"/>
            <a:chExt cx="2047144" cy="1013331"/>
          </a:xfrm>
        </p:grpSpPr>
        <p:sp>
          <p:nvSpPr>
            <p:cNvPr id="438" name="Google Shape;438;p6"/>
            <p:cNvSpPr txBox="1"/>
            <p:nvPr/>
          </p:nvSpPr>
          <p:spPr>
            <a:xfrm>
              <a:off x="421419" y="2176599"/>
              <a:ext cx="204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교육격차 경감</a:t>
              </a:r>
              <a:endParaRPr/>
            </a:p>
          </p:txBody>
        </p:sp>
        <p:sp>
          <p:nvSpPr>
            <p:cNvPr id="439" name="Google Shape;439;p6"/>
            <p:cNvSpPr txBox="1"/>
            <p:nvPr/>
          </p:nvSpPr>
          <p:spPr>
            <a:xfrm>
              <a:off x="421419" y="2666710"/>
              <a:ext cx="20471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팬데믹 이후 더욱 심화된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수학·과학 역량 격차 경감  </a:t>
              </a:r>
              <a:endParaRPr/>
            </a:p>
          </p:txBody>
        </p:sp>
      </p:grpSp>
      <p:grpSp>
        <p:nvGrpSpPr>
          <p:cNvPr id="440" name="Google Shape;440;p6"/>
          <p:cNvGrpSpPr/>
          <p:nvPr/>
        </p:nvGrpSpPr>
        <p:grpSpPr>
          <a:xfrm>
            <a:off x="9670878" y="953926"/>
            <a:ext cx="2047144" cy="1444218"/>
            <a:chOff x="421419" y="2176599"/>
            <a:chExt cx="2047144" cy="1444218"/>
          </a:xfrm>
        </p:grpSpPr>
        <p:sp>
          <p:nvSpPr>
            <p:cNvPr id="441" name="Google Shape;441;p6"/>
            <p:cNvSpPr txBox="1"/>
            <p:nvPr/>
          </p:nvSpPr>
          <p:spPr>
            <a:xfrm>
              <a:off x="421419" y="2176599"/>
              <a:ext cx="204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인지도 제고</a:t>
              </a:r>
              <a:endParaRPr/>
            </a:p>
          </p:txBody>
        </p:sp>
        <p:sp>
          <p:nvSpPr>
            <p:cNvPr id="442" name="Google Shape;442;p6"/>
            <p:cNvSpPr txBox="1"/>
            <p:nvPr/>
          </p:nvSpPr>
          <p:spPr>
            <a:xfrm>
              <a:off x="421419" y="2666710"/>
              <a:ext cx="20471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사회공헌 인지도 제고</a:t>
              </a:r>
              <a:endParaRPr/>
            </a:p>
          </p:txBody>
        </p:sp>
      </p:grpSp>
      <p:sp>
        <p:nvSpPr>
          <p:cNvPr id="443" name="Google Shape;443;p6"/>
          <p:cNvSpPr/>
          <p:nvPr/>
        </p:nvSpPr>
        <p:spPr>
          <a:xfrm>
            <a:off x="0" y="7276100"/>
            <a:ext cx="12167470" cy="927062"/>
          </a:xfrm>
          <a:prstGeom prst="rect">
            <a:avLst/>
          </a:prstGeom>
          <a:gradFill>
            <a:gsLst>
              <a:gs pos="0">
                <a:schemeClr val="dk1"/>
              </a:gs>
              <a:gs pos="31000">
                <a:schemeClr val="dk1"/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784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6"/>
          <p:cNvSpPr txBox="1"/>
          <p:nvPr/>
        </p:nvSpPr>
        <p:spPr>
          <a:xfrm>
            <a:off x="-6678515" y="4799039"/>
            <a:ext cx="6277085" cy="145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KT AIDLE SCHOOL은 KT의 디지털 역량과 미래 교육의 비전을 담아,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아이들이 창의력을 발휘하고 잠재력을 깨우는 디지털 교육입니다.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KT AIDLE SCHOOL은 모든 작은학교 학생들이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AI를 통해 자신의 꿈을 그릴 수 있도록 돕습니다.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"/>
          <p:cNvSpPr/>
          <p:nvPr/>
        </p:nvSpPr>
        <p:spPr>
          <a:xfrm>
            <a:off x="12434966" y="4785360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필요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929185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제안 배경</a:t>
            </a:r>
            <a:endParaRPr/>
          </a:p>
        </p:txBody>
      </p:sp>
      <p:sp>
        <p:nvSpPr>
          <p:cNvPr id="451" name="Google Shape;451;p7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712208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제안개요</a:t>
            </a:r>
            <a:endParaRPr/>
          </a:p>
        </p:txBody>
      </p:sp>
      <p:sp>
        <p:nvSpPr>
          <p:cNvPr id="452" name="Google Shape;452;p7"/>
          <p:cNvSpPr/>
          <p:nvPr/>
        </p:nvSpPr>
        <p:spPr>
          <a:xfrm>
            <a:off x="1275770" y="1578729"/>
            <a:ext cx="96404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디지털 교육 기회의 불균형으로 인한</a:t>
            </a:r>
            <a:endParaRPr sz="2400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수도권과 지방 작은학교 간 </a:t>
            </a:r>
            <a:r>
              <a:rPr lang="ko-KR" sz="3600" b="1">
                <a:solidFill>
                  <a:srgbClr val="FF6E11"/>
                </a:solidFill>
                <a:latin typeface="Arial"/>
                <a:ea typeface="Arial"/>
                <a:cs typeface="Arial"/>
                <a:sym typeface="Arial"/>
              </a:rPr>
              <a:t>교육격차 심화</a:t>
            </a:r>
            <a:endParaRPr sz="3600" b="1" i="0" u="none" strike="noStrike" cap="none">
              <a:solidFill>
                <a:srgbClr val="FF6E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245548" y="2652804"/>
            <a:ext cx="3739739" cy="3785574"/>
          </a:xfrm>
          <a:prstGeom prst="roundRect">
            <a:avLst>
              <a:gd name="adj" fmla="val 9671"/>
            </a:avLst>
          </a:prstGeom>
          <a:solidFill>
            <a:srgbClr val="FAFAFA"/>
          </a:solidFill>
          <a:ln>
            <a:noFill/>
          </a:ln>
          <a:effectLst>
            <a:outerShdw blurRad="50800" dist="50800" dir="3060000" sx="99000" sy="99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4" name="Google Shape;454;p7"/>
          <p:cNvGraphicFramePr/>
          <p:nvPr/>
        </p:nvGraphicFramePr>
        <p:xfrm>
          <a:off x="329862" y="2657479"/>
          <a:ext cx="3571109" cy="303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55" name="Google Shape;455;p7"/>
          <p:cNvCxnSpPr/>
          <p:nvPr/>
        </p:nvCxnSpPr>
        <p:spPr>
          <a:xfrm>
            <a:off x="255596" y="5691864"/>
            <a:ext cx="3729691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7"/>
          <p:cNvSpPr txBox="1"/>
          <p:nvPr/>
        </p:nvSpPr>
        <p:spPr>
          <a:xfrm>
            <a:off x="255597" y="5771021"/>
            <a:ext cx="3739738" cy="411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인프라의 수도권 집중으로 인한 인구유출 및 출생률 저하는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수도권과 지방의 인구 간 격차를 벌리는 주요 원인이 됨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300" b="0" i="0" u="none" strike="noStrike" cap="none">
              <a:solidFill>
                <a:srgbClr val="F769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rPr>
              <a:t>🡪 수도권과 지방 간 양극화 심화</a:t>
            </a:r>
            <a:endParaRPr/>
          </a:p>
        </p:txBody>
      </p:sp>
      <p:sp>
        <p:nvSpPr>
          <p:cNvPr id="457" name="Google Shape;457;p7"/>
          <p:cNvSpPr/>
          <p:nvPr/>
        </p:nvSpPr>
        <p:spPr>
          <a:xfrm rot="5400000">
            <a:off x="4077073" y="4404848"/>
            <a:ext cx="694481" cy="21695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AFAFA">
                  <a:alpha val="57647"/>
                </a:srgbClr>
              </a:gs>
              <a:gs pos="100000">
                <a:srgbClr val="AEABA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7"/>
          <p:cNvGrpSpPr/>
          <p:nvPr/>
        </p:nvGrpSpPr>
        <p:grpSpPr>
          <a:xfrm>
            <a:off x="4808697" y="2651670"/>
            <a:ext cx="3986536" cy="3785561"/>
            <a:chOff x="4808697" y="2651670"/>
            <a:chExt cx="3986536" cy="3785561"/>
          </a:xfrm>
        </p:grpSpPr>
        <p:sp>
          <p:nvSpPr>
            <p:cNvPr id="459" name="Google Shape;459;p7"/>
            <p:cNvSpPr/>
            <p:nvPr/>
          </p:nvSpPr>
          <p:spPr>
            <a:xfrm>
              <a:off x="4808697" y="2651670"/>
              <a:ext cx="3976488" cy="3785561"/>
            </a:xfrm>
            <a:prstGeom prst="roundRect">
              <a:avLst>
                <a:gd name="adj" fmla="val 9671"/>
              </a:avLst>
            </a:prstGeom>
            <a:solidFill>
              <a:srgbClr val="FAFAFA"/>
            </a:solidFill>
            <a:ln>
              <a:noFill/>
            </a:ln>
            <a:effectLst>
              <a:outerShdw blurRad="50800" dist="50800" dir="3060000" sx="99000" sy="99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460" name="Google Shape;460;p7"/>
            <p:cNvGraphicFramePr/>
            <p:nvPr/>
          </p:nvGraphicFramePr>
          <p:xfrm>
            <a:off x="4924216" y="2674690"/>
            <a:ext cx="3754626" cy="30343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461" name="Google Shape;461;p7"/>
            <p:cNvCxnSpPr/>
            <p:nvPr/>
          </p:nvCxnSpPr>
          <p:spPr>
            <a:xfrm>
              <a:off x="4818744" y="5691864"/>
              <a:ext cx="3965805" cy="0"/>
            </a:xfrm>
            <a:prstGeom prst="straightConnector1">
              <a:avLst/>
            </a:prstGeom>
            <a:noFill/>
            <a:ln w="9525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2" name="Google Shape;462;p7"/>
            <p:cNvSpPr txBox="1"/>
            <p:nvPr/>
          </p:nvSpPr>
          <p:spPr>
            <a:xfrm>
              <a:off x="4818745" y="5858686"/>
              <a:ext cx="3976488" cy="411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393E45"/>
                  </a:solidFill>
                  <a:latin typeface="Arial"/>
                  <a:ea typeface="Arial"/>
                  <a:cs typeface="Arial"/>
                  <a:sym typeface="Arial"/>
                </a:rPr>
                <a:t>작은학교 수의 등장 및증가라는 결과로 이어짐</a:t>
              </a:r>
              <a:endParaRPr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300" b="0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76915"/>
                  </a:solidFill>
                  <a:latin typeface="Arial"/>
                  <a:ea typeface="Arial"/>
                  <a:cs typeface="Arial"/>
                  <a:sym typeface="Arial"/>
                </a:rPr>
                <a:t>🡪 전국 중 전라남도에 작은학교가 가장 많은 것으로 나타남</a:t>
              </a:r>
              <a:endParaRPr sz="1200" b="0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7"/>
          <p:cNvSpPr/>
          <p:nvPr/>
        </p:nvSpPr>
        <p:spPr>
          <a:xfrm rot="5400000">
            <a:off x="8822328" y="4404850"/>
            <a:ext cx="694481" cy="21695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AFAFA">
                  <a:alpha val="57647"/>
                </a:srgbClr>
              </a:gs>
              <a:gs pos="100000">
                <a:srgbClr val="AEABA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7"/>
          <p:cNvGrpSpPr/>
          <p:nvPr/>
        </p:nvGrpSpPr>
        <p:grpSpPr>
          <a:xfrm>
            <a:off x="9447608" y="2651671"/>
            <a:ext cx="2543439" cy="3785556"/>
            <a:chOff x="9447608" y="2651671"/>
            <a:chExt cx="2543439" cy="3785556"/>
          </a:xfrm>
        </p:grpSpPr>
        <p:sp>
          <p:nvSpPr>
            <p:cNvPr id="465" name="Google Shape;465;p7"/>
            <p:cNvSpPr/>
            <p:nvPr/>
          </p:nvSpPr>
          <p:spPr>
            <a:xfrm>
              <a:off x="9447608" y="2651671"/>
              <a:ext cx="2488795" cy="3785556"/>
            </a:xfrm>
            <a:prstGeom prst="roundRect">
              <a:avLst>
                <a:gd name="adj" fmla="val 9671"/>
              </a:avLst>
            </a:prstGeom>
            <a:solidFill>
              <a:srgbClr val="FAFAFA"/>
            </a:solidFill>
            <a:ln>
              <a:noFill/>
            </a:ln>
            <a:effectLst>
              <a:outerShdw blurRad="50800" dist="50800" dir="3060000" sx="99000" sy="99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466" name="Google Shape;466;p7"/>
            <p:cNvGraphicFramePr/>
            <p:nvPr/>
          </p:nvGraphicFramePr>
          <p:xfrm>
            <a:off x="9447608" y="2722056"/>
            <a:ext cx="2543439" cy="2986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467" name="Google Shape;467;p7"/>
            <p:cNvCxnSpPr/>
            <p:nvPr/>
          </p:nvCxnSpPr>
          <p:spPr>
            <a:xfrm>
              <a:off x="9447893" y="5708234"/>
              <a:ext cx="2492130" cy="0"/>
            </a:xfrm>
            <a:prstGeom prst="straightConnector1">
              <a:avLst/>
            </a:prstGeom>
            <a:noFill/>
            <a:ln w="9525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8" name="Google Shape;468;p7"/>
            <p:cNvSpPr txBox="1"/>
            <p:nvPr/>
          </p:nvSpPr>
          <p:spPr>
            <a:xfrm>
              <a:off x="9447608" y="5866867"/>
              <a:ext cx="2498844" cy="411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393E45"/>
                  </a:solidFill>
                  <a:latin typeface="Arial"/>
                  <a:ea typeface="Arial"/>
                  <a:cs typeface="Arial"/>
                  <a:sym typeface="Arial"/>
                </a:rPr>
                <a:t>지방의 작은학교와 수도권 간 </a:t>
              </a:r>
              <a:r>
                <a:rPr lang="ko-KR" sz="1200" b="0" i="0" u="none" strike="noStrike" cap="none">
                  <a:solidFill>
                    <a:srgbClr val="F76915"/>
                  </a:solidFill>
                  <a:latin typeface="Arial"/>
                  <a:ea typeface="Arial"/>
                  <a:cs typeface="Arial"/>
                  <a:sym typeface="Arial"/>
                </a:rPr>
                <a:t>교육격차</a:t>
              </a:r>
              <a:r>
                <a:rPr lang="ko-KR" sz="1200" b="0" i="0" u="none" strike="noStrike" cap="none">
                  <a:solidFill>
                    <a:srgbClr val="393E45"/>
                  </a:solidFill>
                  <a:latin typeface="Arial"/>
                  <a:ea typeface="Arial"/>
                  <a:cs typeface="Arial"/>
                  <a:sym typeface="Arial"/>
                </a:rPr>
                <a:t>는</a:t>
              </a:r>
              <a:endParaRPr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76915"/>
                  </a:solidFill>
                  <a:latin typeface="Arial"/>
                  <a:ea typeface="Arial"/>
                  <a:cs typeface="Arial"/>
                  <a:sym typeface="Arial"/>
                </a:rPr>
                <a:t>가장 먼저 해결해야 하는 문제</a:t>
              </a:r>
              <a:r>
                <a:rPr lang="ko-KR" sz="1200" b="0" i="0" u="none" strike="noStrike" cap="none">
                  <a:solidFill>
                    <a:srgbClr val="393E45"/>
                  </a:solidFill>
                  <a:latin typeface="Arial"/>
                  <a:ea typeface="Arial"/>
                  <a:cs typeface="Arial"/>
                  <a:sym typeface="Arial"/>
                </a:rPr>
                <a:t>임</a:t>
              </a:r>
              <a:endParaRPr sz="1200" b="0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9" name="Google Shape;46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01677" y="1843358"/>
            <a:ext cx="6993829" cy="39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/>
          <p:nvPr/>
        </p:nvSpPr>
        <p:spPr>
          <a:xfrm>
            <a:off x="-3767328" y="1101574"/>
            <a:ext cx="1642451" cy="9009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2번/3번</a:t>
            </a:r>
            <a:endParaRPr/>
          </a:p>
        </p:txBody>
      </p:sp>
      <p:sp>
        <p:nvSpPr>
          <p:cNvPr id="471" name="Google Shape;471;p7"/>
          <p:cNvSpPr/>
          <p:nvPr/>
        </p:nvSpPr>
        <p:spPr>
          <a:xfrm>
            <a:off x="3718698" y="2555235"/>
            <a:ext cx="5995500" cy="270619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방향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대제목에 알맞은 내용이 되려면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arenR"/>
            </a:pP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수도권-지방 인구변화 표는 빼는 걸 고려해봐도 될 것 같고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arenR"/>
            </a:pP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작은학교수</a:t>
            </a: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증가 표 대신에) 수도권과 지방의 성취도평가에서 차이가 </a:t>
            </a:r>
            <a:r>
              <a:rPr lang="ko-K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있다,를</a:t>
            </a: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제시해야 할 것 같아!</a:t>
            </a:r>
            <a:endParaRPr dirty="0"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arenR"/>
            </a:pPr>
            <a:r>
              <a:rPr lang="ko-K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그래야 3번째 표(교육격차를 완화해야 한다)는 흐름이 자연스러울 것 같아!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929185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제안 배경</a:t>
            </a:r>
            <a:endParaRPr/>
          </a:p>
        </p:txBody>
      </p:sp>
      <p:sp>
        <p:nvSpPr>
          <p:cNvPr id="477" name="Google Shape;477;p8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712208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제안개요</a:t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>
            <a:off x="1275770" y="1460672"/>
            <a:ext cx="96404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096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인적 물적 인프라 교육 확충으로 </a:t>
            </a:r>
            <a:endParaRPr sz="2400" b="1" i="0" u="none" strike="noStrike" cap="none">
              <a:solidFill>
                <a:srgbClr val="0350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096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작은학교 </a:t>
            </a:r>
            <a:r>
              <a:rPr lang="ko-KR" sz="3600" b="1" i="0" u="none" strike="noStrike" cap="none">
                <a:solidFill>
                  <a:srgbClr val="F66916"/>
                </a:solidFill>
                <a:latin typeface="Arial"/>
                <a:ea typeface="Arial"/>
                <a:cs typeface="Arial"/>
                <a:sym typeface="Arial"/>
              </a:rPr>
              <a:t>지속가능성</a:t>
            </a:r>
            <a:r>
              <a:rPr lang="ko-KR" sz="3600" b="1" i="0" u="none" strike="noStrike" cap="none">
                <a:solidFill>
                  <a:srgbClr val="035096"/>
                </a:solidFill>
                <a:latin typeface="Arial"/>
                <a:ea typeface="Arial"/>
                <a:cs typeface="Arial"/>
                <a:sym typeface="Arial"/>
              </a:rPr>
              <a:t> 확보 대두</a:t>
            </a:r>
            <a:endParaRPr sz="3600" b="1" i="0" u="none" strike="noStrike" cap="none">
              <a:solidFill>
                <a:srgbClr val="F769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"/>
          <p:cNvSpPr/>
          <p:nvPr/>
        </p:nvSpPr>
        <p:spPr>
          <a:xfrm>
            <a:off x="641876" y="2823894"/>
            <a:ext cx="3329734" cy="3329734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8"/>
          <p:cNvSpPr/>
          <p:nvPr/>
        </p:nvSpPr>
        <p:spPr>
          <a:xfrm>
            <a:off x="4431133" y="2823894"/>
            <a:ext cx="3329734" cy="3329734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8"/>
          <p:cNvSpPr/>
          <p:nvPr/>
        </p:nvSpPr>
        <p:spPr>
          <a:xfrm>
            <a:off x="8295890" y="2823894"/>
            <a:ext cx="3329734" cy="3329734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1809032" y="3592597"/>
            <a:ext cx="995423" cy="367496"/>
          </a:xfrm>
          <a:prstGeom prst="roundRect">
            <a:avLst>
              <a:gd name="adj" fmla="val 16667"/>
            </a:avLst>
          </a:prstGeom>
          <a:solidFill>
            <a:srgbClr val="F76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문제점1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"/>
          <p:cNvSpPr txBox="1"/>
          <p:nvPr/>
        </p:nvSpPr>
        <p:spPr>
          <a:xfrm>
            <a:off x="1176900" y="4230651"/>
            <a:ext cx="2259687" cy="3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rPr>
              <a:t>수업의 질 저하</a:t>
            </a:r>
            <a:endParaRPr/>
          </a:p>
        </p:txBody>
      </p:sp>
      <p:sp>
        <p:nvSpPr>
          <p:cNvPr id="484" name="Google Shape;484;p8"/>
          <p:cNvSpPr txBox="1"/>
          <p:nvPr/>
        </p:nvSpPr>
        <p:spPr>
          <a:xfrm>
            <a:off x="1176900" y="4619418"/>
            <a:ext cx="2259687" cy="76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교사의 수 부족과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타 학교 순회교육으로 인한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낮은 품질의 수업</a:t>
            </a:r>
            <a:endParaRPr sz="1200" b="0" i="0" u="none" strike="noStrike" cap="none">
              <a:solidFill>
                <a:srgbClr val="F769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/>
          <p:nvPr/>
        </p:nvSpPr>
        <p:spPr>
          <a:xfrm>
            <a:off x="5598288" y="3592597"/>
            <a:ext cx="995423" cy="367496"/>
          </a:xfrm>
          <a:prstGeom prst="roundRect">
            <a:avLst>
              <a:gd name="adj" fmla="val 16667"/>
            </a:avLst>
          </a:prstGeom>
          <a:solidFill>
            <a:srgbClr val="F76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문제점2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"/>
          <p:cNvSpPr txBox="1"/>
          <p:nvPr/>
        </p:nvSpPr>
        <p:spPr>
          <a:xfrm>
            <a:off x="4966156" y="4230651"/>
            <a:ext cx="2259687" cy="3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rPr>
              <a:t>재정적 압박의 지속</a:t>
            </a:r>
            <a:endParaRPr/>
          </a:p>
        </p:txBody>
      </p:sp>
      <p:sp>
        <p:nvSpPr>
          <p:cNvPr id="487" name="Google Shape;487;p8"/>
          <p:cNvSpPr txBox="1"/>
          <p:nvPr/>
        </p:nvSpPr>
        <p:spPr>
          <a:xfrm>
            <a:off x="4966156" y="4619418"/>
            <a:ext cx="2259687" cy="76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학생의 수가 적다는 이유로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예산이 삭감될 위기에 놓이는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재정적인 압박이 지속되고 있음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8"/>
          <p:cNvSpPr/>
          <p:nvPr/>
        </p:nvSpPr>
        <p:spPr>
          <a:xfrm>
            <a:off x="9463045" y="3592597"/>
            <a:ext cx="995423" cy="367496"/>
          </a:xfrm>
          <a:prstGeom prst="roundRect">
            <a:avLst>
              <a:gd name="adj" fmla="val 16667"/>
            </a:avLst>
          </a:prstGeom>
          <a:solidFill>
            <a:srgbClr val="F76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문제점3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"/>
          <p:cNvSpPr txBox="1"/>
          <p:nvPr/>
        </p:nvSpPr>
        <p:spPr>
          <a:xfrm>
            <a:off x="8755409" y="4230651"/>
            <a:ext cx="2410692" cy="3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76915"/>
                </a:solidFill>
                <a:latin typeface="Arial"/>
                <a:ea typeface="Arial"/>
                <a:cs typeface="Arial"/>
                <a:sym typeface="Arial"/>
              </a:rPr>
              <a:t>학생의 동기 및 사회성 저하</a:t>
            </a:r>
            <a:endParaRPr/>
          </a:p>
        </p:txBody>
      </p:sp>
      <p:sp>
        <p:nvSpPr>
          <p:cNvPr id="490" name="Google Shape;490;p8"/>
          <p:cNvSpPr txBox="1"/>
          <p:nvPr/>
        </p:nvSpPr>
        <p:spPr>
          <a:xfrm>
            <a:off x="8830912" y="4619418"/>
            <a:ext cx="2259687" cy="76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낮은 품질의 수업은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학생의 학습동기를 저하시키며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적은 수의 학생은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93E45"/>
                </a:solidFill>
                <a:latin typeface="Arial"/>
                <a:ea typeface="Arial"/>
                <a:cs typeface="Arial"/>
                <a:sym typeface="Arial"/>
              </a:rPr>
              <a:t>학생의 사회성 발달을 저하시킴</a:t>
            </a:r>
            <a:endParaRPr sz="1200" b="0" i="0" u="none" strike="noStrike" cap="none">
              <a:solidFill>
                <a:srgbClr val="393E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301677" y="1843358"/>
            <a:ext cx="6993829" cy="39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"/>
          <p:cNvSpPr/>
          <p:nvPr/>
        </p:nvSpPr>
        <p:spPr>
          <a:xfrm>
            <a:off x="-3767328" y="1101574"/>
            <a:ext cx="1642451" cy="9009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2번/3번</a:t>
            </a:r>
            <a:endParaRPr/>
          </a:p>
        </p:txBody>
      </p:sp>
      <p:sp>
        <p:nvSpPr>
          <p:cNvPr id="493" name="Google Shape;493;p8"/>
          <p:cNvSpPr/>
          <p:nvPr/>
        </p:nvSpPr>
        <p:spPr>
          <a:xfrm>
            <a:off x="6571156" y="2282069"/>
            <a:ext cx="4880097" cy="19537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작은학교수 증가 표</a:t>
            </a:r>
            <a:endParaRPr/>
          </a:p>
        </p:txBody>
      </p:sp>
      <p:grpSp>
        <p:nvGrpSpPr>
          <p:cNvPr id="494" name="Google Shape;494;p8"/>
          <p:cNvGrpSpPr/>
          <p:nvPr/>
        </p:nvGrpSpPr>
        <p:grpSpPr>
          <a:xfrm rot="-300000">
            <a:off x="181851" y="3151792"/>
            <a:ext cx="5016004" cy="3054608"/>
            <a:chOff x="65996" y="2065284"/>
            <a:chExt cx="5016004" cy="3054608"/>
          </a:xfrm>
        </p:grpSpPr>
        <p:sp>
          <p:nvSpPr>
            <p:cNvPr id="495" name="Google Shape;495;p8"/>
            <p:cNvSpPr/>
            <p:nvPr/>
          </p:nvSpPr>
          <p:spPr>
            <a:xfrm>
              <a:off x="323998" y="2257108"/>
              <a:ext cx="4500000" cy="2611892"/>
            </a:xfrm>
            <a:prstGeom prst="roundRect">
              <a:avLst>
                <a:gd name="adj" fmla="val 1586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8"/>
            <p:cNvGrpSpPr/>
            <p:nvPr/>
          </p:nvGrpSpPr>
          <p:grpSpPr>
            <a:xfrm>
              <a:off x="337249" y="3384566"/>
              <a:ext cx="4479172" cy="1468246"/>
              <a:chOff x="337249" y="3579560"/>
              <a:chExt cx="4479172" cy="1468246"/>
            </a:xfrm>
          </p:grpSpPr>
          <p:sp>
            <p:nvSpPr>
              <p:cNvPr id="497" name="Google Shape;497;p8"/>
              <p:cNvSpPr/>
              <p:nvPr/>
            </p:nvSpPr>
            <p:spPr>
              <a:xfrm>
                <a:off x="809539" y="3579560"/>
                <a:ext cx="360547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 b="0" i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“</a:t>
                </a:r>
                <a:r>
                  <a:rPr lang="ko-KR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팬</a:t>
                </a:r>
                <a:r>
                  <a:rPr lang="ko-KR" sz="1400" b="0" i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데믹 학습결손은 기초학력 향상으로 풀어야"</a:t>
                </a:r>
                <a:endParaRPr/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 rot="-2214">
                <a:off x="337635" y="3846035"/>
                <a:ext cx="4478400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수년간 지속된 코로나19 대유행으로 우려했던 학생들의 기초학력 저하가 현실로 나타나고 있다. 교육선진국인 영국과 프랑스, 네덜란드에서 학생들의 학업성취도 조사 결과 학력수준이 하락했다. </a:t>
                </a:r>
                <a:r>
                  <a:rPr lang="ko-KR" sz="8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더 큰 문제는 부모의 사회적, 경제적 배경에 따라 학력수준 저하 차이가 확인된 점이다. 사회·경제적 취약계층의 학생들의 학력수준이 더 낮게 나온 것이다.</a:t>
                </a:r>
                <a:endParaRPr/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우리나라에서 실시한 연구에서도 가정별 사회·경제적 수준에 따라 교육격차가 벌어진 것으로 나타났다. </a:t>
                </a:r>
                <a:r>
                  <a:rPr lang="ko-KR" sz="8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가정별</a:t>
                </a:r>
                <a:r>
                  <a:rPr lang="ko-KR" sz="8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ko-KR" sz="8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온라인 학습 환경과 부모의 관심도, 사교육 수강 등 여러 가지 조건이 학력격차에 영향을 준 것으로 해석됐다.</a:t>
                </a:r>
                <a:r>
                  <a:rPr lang="ko-KR" sz="8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 이는 코로나19 기간 부모의 경제력 등에 따른 계층별 교육격차가 심화했다는 점에서 향후 교육정책과 실행 측면에서 적지 않은 시사점을 주고 있다.</a:t>
                </a:r>
                <a:endParaRPr/>
              </a:p>
            </p:txBody>
          </p:sp>
        </p:grpSp>
        <p:pic>
          <p:nvPicPr>
            <p:cNvPr id="499" name="Google Shape;499;p8" descr="Android Tablet PNG Image - PurePNG | Free transparent CC0 PNG Image Librar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96" y="2065284"/>
              <a:ext cx="5016004" cy="3054608"/>
            </a:xfrm>
            <a:custGeom>
              <a:avLst/>
              <a:gdLst/>
              <a:ahLst/>
              <a:cxnLst/>
              <a:rect l="l" t="t" r="r" b="b"/>
              <a:pathLst>
                <a:path w="5016004" h="3381784" extrusionOk="0">
                  <a:moveTo>
                    <a:pt x="303679" y="250892"/>
                  </a:moveTo>
                  <a:cubicBezTo>
                    <a:pt x="278452" y="250892"/>
                    <a:pt x="258002" y="271342"/>
                    <a:pt x="258002" y="296569"/>
                  </a:cubicBezTo>
                  <a:lnTo>
                    <a:pt x="258002" y="3085215"/>
                  </a:lnTo>
                  <a:cubicBezTo>
                    <a:pt x="258002" y="3110442"/>
                    <a:pt x="278452" y="3130892"/>
                    <a:pt x="303679" y="3130892"/>
                  </a:cubicBezTo>
                  <a:lnTo>
                    <a:pt x="4712325" y="3130892"/>
                  </a:lnTo>
                  <a:cubicBezTo>
                    <a:pt x="4737552" y="3130892"/>
                    <a:pt x="4758002" y="3110442"/>
                    <a:pt x="4758002" y="3085215"/>
                  </a:cubicBezTo>
                  <a:lnTo>
                    <a:pt x="4758002" y="296569"/>
                  </a:lnTo>
                  <a:cubicBezTo>
                    <a:pt x="4758002" y="271342"/>
                    <a:pt x="4737552" y="250892"/>
                    <a:pt x="4712325" y="250892"/>
                  </a:cubicBezTo>
                  <a:close/>
                  <a:moveTo>
                    <a:pt x="0" y="0"/>
                  </a:moveTo>
                  <a:lnTo>
                    <a:pt x="5016004" y="0"/>
                  </a:lnTo>
                  <a:lnTo>
                    <a:pt x="5016004" y="3381784"/>
                  </a:lnTo>
                  <a:lnTo>
                    <a:pt x="0" y="3381784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500" name="Google Shape;50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28236">
            <a:off x="446738" y="4022475"/>
            <a:ext cx="4410832" cy="45557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"/>
          <p:cNvSpPr/>
          <p:nvPr/>
        </p:nvSpPr>
        <p:spPr>
          <a:xfrm>
            <a:off x="1529121" y="4253321"/>
            <a:ext cx="2366985" cy="126457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신문 기사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6488580" y="4447019"/>
            <a:ext cx="6602387" cy="440742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교육 인프라 부족 (디지털·SW 교육 환경 미비)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근거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전남 지역의 경우 </a:t>
            </a: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정보교사 확보율이 30% 미만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으로, 수도권(80% 이상)과 비교하면 현저히 낮음. (PPT 데이터 참고)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다양한 학습 경험 제공의 어려움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근거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작은학교는 </a:t>
            </a: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학생 수가 적어 다양한 동아리·교과 선택 수업 개설이 어려움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사회성 발달 및 협업 경험 부족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근거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작은학교는 학급당 학생 수가 적어, </a:t>
            </a: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또래 집단 내 협업 경험이 제한적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이며, 다양한 배경의 친구들과 교류할 기회가 적음.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폐교 위험 및 지역사회 연계 부족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근거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전국적으로 작은학교의 폐교율이 증가하고 있으며, 이는 지역 공동체 유지에도 영향을 미침. (PPT 데이터에서 전남 지역 작은학교 수 변화 참조)</a:t>
            </a:r>
            <a:endParaRPr/>
          </a:p>
        </p:txBody>
      </p:sp>
      <p:pic>
        <p:nvPicPr>
          <p:cNvPr id="503" name="Google Shape;503;p8" descr="D:\Fullppt\005-PNG이미지\노트북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435994" y="6038510"/>
            <a:ext cx="7230270" cy="367743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"/>
          <p:cNvSpPr txBox="1"/>
          <p:nvPr/>
        </p:nvSpPr>
        <p:spPr>
          <a:xfrm>
            <a:off x="-4478290" y="6533177"/>
            <a:ext cx="3465217" cy="25626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Your Picture Here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"/>
          <p:cNvSpPr/>
          <p:nvPr/>
        </p:nvSpPr>
        <p:spPr>
          <a:xfrm>
            <a:off x="3841254" y="4117580"/>
            <a:ext cx="720970" cy="1951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9"/>
          <p:cNvSpPr txBox="1">
            <a:spLocks noGrp="1"/>
          </p:cNvSpPr>
          <p:nvPr>
            <p:ph type="body" idx="1"/>
          </p:nvPr>
        </p:nvSpPr>
        <p:spPr>
          <a:xfrm>
            <a:off x="419168" y="1101574"/>
            <a:ext cx="3031429" cy="2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/>
              <a:t>제안 배경</a:t>
            </a:r>
            <a:endParaRPr/>
          </a:p>
        </p:txBody>
      </p:sp>
      <p:sp>
        <p:nvSpPr>
          <p:cNvPr id="511" name="Google Shape;511;p9"/>
          <p:cNvSpPr txBox="1">
            <a:spLocks noGrp="1"/>
          </p:cNvSpPr>
          <p:nvPr>
            <p:ph type="body" idx="2"/>
          </p:nvPr>
        </p:nvSpPr>
        <p:spPr>
          <a:xfrm>
            <a:off x="419168" y="917973"/>
            <a:ext cx="487384" cy="1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ko-KR"/>
              <a:t>1. 제안개요</a:t>
            </a:r>
            <a:endParaRPr/>
          </a:p>
        </p:txBody>
      </p:sp>
      <p:sp>
        <p:nvSpPr>
          <p:cNvPr id="512" name="Google Shape;512;p9"/>
          <p:cNvSpPr/>
          <p:nvPr/>
        </p:nvSpPr>
        <p:spPr>
          <a:xfrm>
            <a:off x="-6997337" y="359173"/>
            <a:ext cx="2403580" cy="1117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3페이지 내용과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겹치지 않는 내용들로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교육청과 선생님의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니즈 설명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47823" y="1594211"/>
            <a:ext cx="8270024" cy="45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"/>
          <p:cNvSpPr/>
          <p:nvPr/>
        </p:nvSpPr>
        <p:spPr>
          <a:xfrm>
            <a:off x="-3417990" y="0"/>
            <a:ext cx="1473200" cy="15367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</a:t>
            </a:r>
            <a:endParaRPr/>
          </a:p>
        </p:txBody>
      </p:sp>
      <p:sp>
        <p:nvSpPr>
          <p:cNvPr id="515" name="Google Shape;515;p9"/>
          <p:cNvSpPr/>
          <p:nvPr/>
        </p:nvSpPr>
        <p:spPr>
          <a:xfrm rot="-2700000" flipH="1">
            <a:off x="3768904" y="5236629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9"/>
          <p:cNvCxnSpPr/>
          <p:nvPr/>
        </p:nvCxnSpPr>
        <p:spPr>
          <a:xfrm rot="-2700000">
            <a:off x="4238897" y="4992837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17" name="Google Shape;517;p9"/>
          <p:cNvSpPr/>
          <p:nvPr/>
        </p:nvSpPr>
        <p:spPr>
          <a:xfrm rot="2700000" flipH="1">
            <a:off x="3765592" y="2186974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9"/>
          <p:cNvCxnSpPr/>
          <p:nvPr/>
        </p:nvCxnSpPr>
        <p:spPr>
          <a:xfrm rot="2700000">
            <a:off x="4222302" y="3016968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19" name="Google Shape;519;p9"/>
          <p:cNvSpPr/>
          <p:nvPr/>
        </p:nvSpPr>
        <p:spPr>
          <a:xfrm flipH="1">
            <a:off x="3085950" y="3687208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9"/>
          <p:cNvCxnSpPr/>
          <p:nvPr/>
        </p:nvCxnSpPr>
        <p:spPr>
          <a:xfrm>
            <a:off x="3771690" y="3983060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21" name="Google Shape;521;p9"/>
          <p:cNvSpPr/>
          <p:nvPr/>
        </p:nvSpPr>
        <p:spPr>
          <a:xfrm rot="2700000">
            <a:off x="7835974" y="5236629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9"/>
          <p:cNvCxnSpPr/>
          <p:nvPr/>
        </p:nvCxnSpPr>
        <p:spPr>
          <a:xfrm rot="-8100000">
            <a:off x="7218898" y="4992837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23" name="Google Shape;523;p9"/>
          <p:cNvSpPr/>
          <p:nvPr/>
        </p:nvSpPr>
        <p:spPr>
          <a:xfrm rot="-2700000">
            <a:off x="7839286" y="2186974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9"/>
          <p:cNvCxnSpPr/>
          <p:nvPr/>
        </p:nvCxnSpPr>
        <p:spPr>
          <a:xfrm rot="8100000">
            <a:off x="7235493" y="3016968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25" name="Google Shape;525;p9"/>
          <p:cNvSpPr/>
          <p:nvPr/>
        </p:nvSpPr>
        <p:spPr>
          <a:xfrm>
            <a:off x="8518928" y="3687208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9"/>
          <p:cNvCxnSpPr/>
          <p:nvPr/>
        </p:nvCxnSpPr>
        <p:spPr>
          <a:xfrm rot="10800000">
            <a:off x="7686105" y="3983060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27" name="Google Shape;527;p9"/>
          <p:cNvSpPr/>
          <p:nvPr/>
        </p:nvSpPr>
        <p:spPr>
          <a:xfrm>
            <a:off x="5873498" y="3448437"/>
            <a:ext cx="436837" cy="1100772"/>
          </a:xfrm>
          <a:custGeom>
            <a:avLst/>
            <a:gdLst/>
            <a:ahLst/>
            <a:cxnLst/>
            <a:rect l="l" t="t" r="r" b="b"/>
            <a:pathLst>
              <a:path w="436837" h="1100772" extrusionOk="0">
                <a:moveTo>
                  <a:pt x="218419" y="0"/>
                </a:moveTo>
                <a:lnTo>
                  <a:pt x="298285" y="96799"/>
                </a:lnTo>
                <a:cubicBezTo>
                  <a:pt x="385760" y="226278"/>
                  <a:pt x="436837" y="382367"/>
                  <a:pt x="436837" y="550386"/>
                </a:cubicBezTo>
                <a:cubicBezTo>
                  <a:pt x="436837" y="718405"/>
                  <a:pt x="385760" y="874494"/>
                  <a:pt x="298285" y="1003973"/>
                </a:cubicBezTo>
                <a:lnTo>
                  <a:pt x="218419" y="1100772"/>
                </a:lnTo>
                <a:lnTo>
                  <a:pt x="138552" y="1003973"/>
                </a:lnTo>
                <a:cubicBezTo>
                  <a:pt x="51078" y="874494"/>
                  <a:pt x="0" y="718405"/>
                  <a:pt x="0" y="550386"/>
                </a:cubicBezTo>
                <a:cubicBezTo>
                  <a:pt x="0" y="382367"/>
                  <a:pt x="51078" y="226278"/>
                  <a:pt x="138552" y="96799"/>
                </a:cubicBezTo>
                <a:lnTo>
                  <a:pt x="218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9"/>
          <p:cNvSpPr/>
          <p:nvPr/>
        </p:nvSpPr>
        <p:spPr>
          <a:xfrm>
            <a:off x="4687801" y="3187556"/>
            <a:ext cx="1404116" cy="1622534"/>
          </a:xfrm>
          <a:custGeom>
            <a:avLst/>
            <a:gdLst/>
            <a:ahLst/>
            <a:cxnLst/>
            <a:rect l="l" t="t" r="r" b="b"/>
            <a:pathLst>
              <a:path w="1404116" h="1622534" extrusionOk="0">
                <a:moveTo>
                  <a:pt x="811267" y="0"/>
                </a:moveTo>
                <a:cubicBezTo>
                  <a:pt x="1035292" y="0"/>
                  <a:pt x="1238109" y="90804"/>
                  <a:pt x="1384919" y="237615"/>
                </a:cubicBezTo>
                <a:lnTo>
                  <a:pt x="1404116" y="260881"/>
                </a:lnTo>
                <a:lnTo>
                  <a:pt x="1324249" y="357680"/>
                </a:lnTo>
                <a:cubicBezTo>
                  <a:pt x="1236775" y="487159"/>
                  <a:pt x="1185697" y="643248"/>
                  <a:pt x="1185697" y="811267"/>
                </a:cubicBezTo>
                <a:cubicBezTo>
                  <a:pt x="1185697" y="979286"/>
                  <a:pt x="1236775" y="1135375"/>
                  <a:pt x="1324249" y="1264854"/>
                </a:cubicBezTo>
                <a:lnTo>
                  <a:pt x="1404116" y="1361653"/>
                </a:lnTo>
                <a:lnTo>
                  <a:pt x="1384919" y="1384919"/>
                </a:lnTo>
                <a:cubicBezTo>
                  <a:pt x="1238109" y="1531730"/>
                  <a:pt x="1035292" y="1622534"/>
                  <a:pt x="811267" y="1622534"/>
                </a:cubicBezTo>
                <a:cubicBezTo>
                  <a:pt x="363217" y="1622534"/>
                  <a:pt x="0" y="1259317"/>
                  <a:pt x="0" y="811267"/>
                </a:cubicBezTo>
                <a:cubicBezTo>
                  <a:pt x="0" y="363217"/>
                  <a:pt x="363217" y="0"/>
                  <a:pt x="811267" y="0"/>
                </a:cubicBezTo>
                <a:close/>
              </a:path>
            </a:pathLst>
          </a:custGeom>
          <a:solidFill>
            <a:srgbClr val="FF6E1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9"/>
          <p:cNvSpPr/>
          <p:nvPr/>
        </p:nvSpPr>
        <p:spPr>
          <a:xfrm>
            <a:off x="6091917" y="3187556"/>
            <a:ext cx="1404115" cy="1622534"/>
          </a:xfrm>
          <a:custGeom>
            <a:avLst/>
            <a:gdLst/>
            <a:ahLst/>
            <a:cxnLst/>
            <a:rect l="l" t="t" r="r" b="b"/>
            <a:pathLst>
              <a:path w="1404115" h="1622534" extrusionOk="0">
                <a:moveTo>
                  <a:pt x="592848" y="0"/>
                </a:moveTo>
                <a:cubicBezTo>
                  <a:pt x="1040898" y="0"/>
                  <a:pt x="1404115" y="363217"/>
                  <a:pt x="1404115" y="811267"/>
                </a:cubicBezTo>
                <a:cubicBezTo>
                  <a:pt x="1404115" y="1259317"/>
                  <a:pt x="1040898" y="1622534"/>
                  <a:pt x="592848" y="1622534"/>
                </a:cubicBezTo>
                <a:cubicBezTo>
                  <a:pt x="368823" y="1622534"/>
                  <a:pt x="166006" y="1531730"/>
                  <a:pt x="19196" y="1384919"/>
                </a:cubicBezTo>
                <a:lnTo>
                  <a:pt x="0" y="1361653"/>
                </a:lnTo>
                <a:lnTo>
                  <a:pt x="79866" y="1264854"/>
                </a:lnTo>
                <a:cubicBezTo>
                  <a:pt x="167341" y="1135375"/>
                  <a:pt x="218418" y="979286"/>
                  <a:pt x="218418" y="811267"/>
                </a:cubicBezTo>
                <a:cubicBezTo>
                  <a:pt x="218418" y="643248"/>
                  <a:pt x="167341" y="487159"/>
                  <a:pt x="79866" y="357680"/>
                </a:cubicBezTo>
                <a:lnTo>
                  <a:pt x="0" y="260881"/>
                </a:lnTo>
                <a:lnTo>
                  <a:pt x="19196" y="237615"/>
                </a:lnTo>
                <a:cubicBezTo>
                  <a:pt x="166006" y="90804"/>
                  <a:pt x="368823" y="0"/>
                  <a:pt x="592848" y="0"/>
                </a:cubicBezTo>
                <a:close/>
              </a:path>
            </a:pathLst>
          </a:custGeom>
          <a:solidFill>
            <a:srgbClr val="03509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9"/>
          <p:cNvGrpSpPr/>
          <p:nvPr/>
        </p:nvGrpSpPr>
        <p:grpSpPr>
          <a:xfrm>
            <a:off x="419168" y="3441721"/>
            <a:ext cx="2566690" cy="1397761"/>
            <a:chOff x="575693" y="4105536"/>
            <a:chExt cx="1625933" cy="1397761"/>
          </a:xfrm>
        </p:grpSpPr>
        <p:sp>
          <p:nvSpPr>
            <p:cNvPr id="531" name="Google Shape;531;p9"/>
            <p:cNvSpPr txBox="1"/>
            <p:nvPr/>
          </p:nvSpPr>
          <p:spPr>
            <a:xfrm>
              <a:off x="578400" y="4395301"/>
              <a:ext cx="161733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Noto Sans Symbols"/>
                <a:buChar char="▪"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추가 코딩 교육을 제안하여 AI</a:t>
              </a:r>
              <a:r>
                <a:rPr lang="ko-KR" sz="11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SW 교육 지원 시스템을 구축🡪 문제해결력 강화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Noto Sans Symbols"/>
                <a:buChar char="▪"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전남 내 시행 중인 IB 프로그램 운영에 앞서 코딩 관심을 높이고 협력 기회 제공</a:t>
              </a:r>
              <a:endParaRPr/>
            </a:p>
          </p:txBody>
        </p:sp>
        <p:sp>
          <p:nvSpPr>
            <p:cNvPr id="532" name="Google Shape;532;p9"/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창의융합교육 강화</a:t>
              </a: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934621" y="2036247"/>
            <a:ext cx="2702099" cy="720652"/>
            <a:chOff x="575693" y="4105536"/>
            <a:chExt cx="1625933" cy="720652"/>
          </a:xfrm>
        </p:grpSpPr>
        <p:sp>
          <p:nvSpPr>
            <p:cNvPr id="534" name="Google Shape;534;p9"/>
            <p:cNvSpPr txBox="1"/>
            <p:nvPr/>
          </p:nvSpPr>
          <p:spPr>
            <a:xfrm>
              <a:off x="578400" y="4395301"/>
              <a:ext cx="161733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Noto Sans Symbols"/>
                <a:buChar char="▪"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전남교육청이 제시하는 ‘미래 사회에 대비’ 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교육 목표 달성 🡪 작은학교의 교육 내실화   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전라남도 지역 맞춤형 작은학교 모델 마련</a:t>
              </a:r>
              <a:endParaRPr/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655365" y="4947546"/>
            <a:ext cx="2994172" cy="720652"/>
            <a:chOff x="575693" y="4105536"/>
            <a:chExt cx="1625933" cy="720652"/>
          </a:xfrm>
        </p:grpSpPr>
        <p:sp>
          <p:nvSpPr>
            <p:cNvPr id="537" name="Google Shape;537;p9"/>
            <p:cNvSpPr txBox="1"/>
            <p:nvPr/>
          </p:nvSpPr>
          <p:spPr>
            <a:xfrm>
              <a:off x="578400" y="4395301"/>
              <a:ext cx="161733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KT AIDLE SCHOOL의 교육 지도안을 활용하여 프로젝트 기반 학습을 통해 학생 주도성 키움수업 실현</a:t>
              </a:r>
              <a:endParaRPr/>
            </a:p>
          </p:txBody>
        </p:sp>
        <p:sp>
          <p:nvSpPr>
            <p:cNvPr id="538" name="Google Shape;538;p9"/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학생주도성 키움수업 실현</a:t>
              </a:r>
              <a:endParaRPr/>
            </a:p>
          </p:txBody>
        </p:sp>
      </p:grpSp>
      <p:grpSp>
        <p:nvGrpSpPr>
          <p:cNvPr id="539" name="Google Shape;539;p9"/>
          <p:cNvGrpSpPr/>
          <p:nvPr/>
        </p:nvGrpSpPr>
        <p:grpSpPr>
          <a:xfrm>
            <a:off x="9205457" y="3441721"/>
            <a:ext cx="2563101" cy="701022"/>
            <a:chOff x="575693" y="4105536"/>
            <a:chExt cx="1625933" cy="701022"/>
          </a:xfrm>
        </p:grpSpPr>
        <p:sp>
          <p:nvSpPr>
            <p:cNvPr id="540" name="Google Shape;540;p9"/>
            <p:cNvSpPr txBox="1"/>
            <p:nvPr/>
          </p:nvSpPr>
          <p:spPr>
            <a:xfrm>
              <a:off x="578400" y="4395301"/>
              <a:ext cx="1617335" cy="411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초등 눈높이에 맞는 AI 윤리 원칙 교육으로 지속가능한 디지털 세상과 디지털 시민 육성</a:t>
              </a:r>
              <a:endParaRPr/>
            </a:p>
          </p:txBody>
        </p:sp>
        <p:sp>
          <p:nvSpPr>
            <p:cNvPr id="541" name="Google Shape;541;p9"/>
            <p:cNvSpPr txBox="1"/>
            <p:nvPr/>
          </p:nvSpPr>
          <p:spPr>
            <a:xfrm>
              <a:off x="575693" y="4105536"/>
              <a:ext cx="1625933" cy="24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36000" rIns="108000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윤리적이고 책임감 있는 AI</a:t>
              </a:r>
              <a:r>
                <a:rPr lang="ko-KR" sz="11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SW 교육</a:t>
              </a:r>
              <a:endParaRPr/>
            </a:p>
          </p:txBody>
        </p:sp>
      </p:grpSp>
      <p:grpSp>
        <p:nvGrpSpPr>
          <p:cNvPr id="542" name="Google Shape;542;p9"/>
          <p:cNvGrpSpPr/>
          <p:nvPr/>
        </p:nvGrpSpPr>
        <p:grpSpPr>
          <a:xfrm>
            <a:off x="8533463" y="2017312"/>
            <a:ext cx="2723916" cy="701022"/>
            <a:chOff x="575693" y="4105536"/>
            <a:chExt cx="1625933" cy="701022"/>
          </a:xfrm>
        </p:grpSpPr>
        <p:sp>
          <p:nvSpPr>
            <p:cNvPr id="543" name="Google Shape;543;p9"/>
            <p:cNvSpPr txBox="1"/>
            <p:nvPr/>
          </p:nvSpPr>
          <p:spPr>
            <a:xfrm>
              <a:off x="578400" y="4395301"/>
              <a:ext cx="1617335" cy="411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‘정보’ 교과 교사 부족 문제를 해결하여 실효성 있는 교육 실시</a:t>
              </a:r>
              <a:endParaRPr/>
            </a:p>
          </p:txBody>
        </p:sp>
        <p:sp>
          <p:nvSpPr>
            <p:cNvPr id="544" name="Google Shape;544;p9"/>
            <p:cNvSpPr txBox="1"/>
            <p:nvPr/>
          </p:nvSpPr>
          <p:spPr>
            <a:xfrm>
              <a:off x="575693" y="4105536"/>
              <a:ext cx="1625933" cy="24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36000" rIns="108000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장기적으로 학생 지도가 가능한 전문인력(강사)</a:t>
              </a:r>
              <a:endParaRPr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9"/>
          <p:cNvGrpSpPr/>
          <p:nvPr/>
        </p:nvGrpSpPr>
        <p:grpSpPr>
          <a:xfrm>
            <a:off x="8530514" y="4947546"/>
            <a:ext cx="3017052" cy="880114"/>
            <a:chOff x="575693" y="4105536"/>
            <a:chExt cx="1625933" cy="880114"/>
          </a:xfrm>
        </p:grpSpPr>
        <p:sp>
          <p:nvSpPr>
            <p:cNvPr id="546" name="Google Shape;546;p9"/>
            <p:cNvSpPr txBox="1"/>
            <p:nvPr/>
          </p:nvSpPr>
          <p:spPr>
            <a:xfrm>
              <a:off x="578400" y="4395301"/>
              <a:ext cx="1617335" cy="590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기존의 랭킹제 문제은행식 코딩 풀이에서 벗어나 학생들이 서로 발전하는 환경 조성</a:t>
              </a:r>
              <a:endParaRPr/>
            </a:p>
          </p:txBody>
        </p:sp>
        <p:sp>
          <p:nvSpPr>
            <p:cNvPr id="547" name="Google Shape;547;p9"/>
            <p:cNvSpPr txBox="1"/>
            <p:nvPr/>
          </p:nvSpPr>
          <p:spPr>
            <a:xfrm>
              <a:off x="575693" y="4105536"/>
              <a:ext cx="1625933" cy="411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36000" rIns="108000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경쟁 기반의 프로그램에서 협력 중심 프로그램 제공</a:t>
              </a:r>
              <a:endParaRPr/>
            </a:p>
          </p:txBody>
        </p:sp>
      </p:grpSp>
      <p:sp>
        <p:nvSpPr>
          <p:cNvPr id="548" name="Google Shape;548;p9"/>
          <p:cNvSpPr/>
          <p:nvPr/>
        </p:nvSpPr>
        <p:spPr>
          <a:xfrm flipH="1">
            <a:off x="8637314" y="3819877"/>
            <a:ext cx="327286" cy="327286"/>
          </a:xfrm>
          <a:custGeom>
            <a:avLst/>
            <a:gdLst/>
            <a:ahLst/>
            <a:cxnLst/>
            <a:rect l="l" t="t" r="r" b="b"/>
            <a:pathLst>
              <a:path w="3242753" h="3227814" extrusionOk="0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3239013" y="3828898"/>
            <a:ext cx="294681" cy="294681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3924647" y="2323453"/>
            <a:ext cx="232568" cy="307777"/>
          </a:xfrm>
          <a:custGeom>
            <a:avLst/>
            <a:gdLst/>
            <a:ahLst/>
            <a:cxnLst/>
            <a:rect l="l" t="t" r="r" b="b"/>
            <a:pathLst>
              <a:path w="2448272" h="3240000" extrusionOk="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"/>
          <p:cNvSpPr/>
          <p:nvPr/>
        </p:nvSpPr>
        <p:spPr>
          <a:xfrm>
            <a:off x="7986245" y="2323145"/>
            <a:ext cx="295227" cy="295227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"/>
          <p:cNvSpPr/>
          <p:nvPr/>
        </p:nvSpPr>
        <p:spPr>
          <a:xfrm rot="2700000">
            <a:off x="8014950" y="5315659"/>
            <a:ext cx="243329" cy="436244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"/>
          <p:cNvSpPr/>
          <p:nvPr/>
        </p:nvSpPr>
        <p:spPr>
          <a:xfrm>
            <a:off x="3909525" y="5376911"/>
            <a:ext cx="301473" cy="282206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2266" y="3537118"/>
            <a:ext cx="877774" cy="89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5857" y="3429000"/>
            <a:ext cx="858299" cy="8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9"/>
          <p:cNvPicPr preferRelativeResize="0"/>
          <p:nvPr/>
        </p:nvPicPr>
        <p:blipFill rotWithShape="1">
          <a:blip r:embed="rId3">
            <a:alphaModFix/>
          </a:blip>
          <a:srcRect l="49244"/>
          <a:stretch/>
        </p:blipFill>
        <p:spPr>
          <a:xfrm>
            <a:off x="12742733" y="1594211"/>
            <a:ext cx="4197536" cy="4572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9"/>
          <p:cNvCxnSpPr/>
          <p:nvPr/>
        </p:nvCxnSpPr>
        <p:spPr>
          <a:xfrm rot="5400000">
            <a:off x="6153864" y="2683145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558" name="Google Shape;558;p9"/>
          <p:cNvCxnSpPr/>
          <p:nvPr/>
        </p:nvCxnSpPr>
        <p:spPr>
          <a:xfrm rot="-5400000">
            <a:off x="6153864" y="5313489"/>
            <a:ext cx="720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59" name="Google Shape;559;p9"/>
          <p:cNvSpPr/>
          <p:nvPr/>
        </p:nvSpPr>
        <p:spPr>
          <a:xfrm rot="2700000">
            <a:off x="6233133" y="5798961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"/>
          <p:cNvSpPr/>
          <p:nvPr/>
        </p:nvSpPr>
        <p:spPr>
          <a:xfrm rot="-2700000">
            <a:off x="6233134" y="1622011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Google Shape;561;p9"/>
          <p:cNvGrpSpPr/>
          <p:nvPr/>
        </p:nvGrpSpPr>
        <p:grpSpPr>
          <a:xfrm>
            <a:off x="6924706" y="6067393"/>
            <a:ext cx="3353798" cy="701022"/>
            <a:chOff x="575693" y="4105536"/>
            <a:chExt cx="1625933" cy="701022"/>
          </a:xfrm>
        </p:grpSpPr>
        <p:sp>
          <p:nvSpPr>
            <p:cNvPr id="562" name="Google Shape;562;p9"/>
            <p:cNvSpPr txBox="1"/>
            <p:nvPr/>
          </p:nvSpPr>
          <p:spPr>
            <a:xfrm>
              <a:off x="578400" y="4395301"/>
              <a:ext cx="1617335" cy="411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‘내가 무엇을 좋아하는지 아직 잘 몰라서’ 희망 직업이 없는 학생들을 위한 AI</a:t>
              </a:r>
              <a:r>
                <a:rPr lang="ko-KR" sz="11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SW 분야 진로 탐색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 txBox="1"/>
            <p:nvPr/>
          </p:nvSpPr>
          <p:spPr>
            <a:xfrm>
              <a:off x="575693" y="4105536"/>
              <a:ext cx="1625933" cy="24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36000" rIns="108000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스스로 ‘무엇을 좋아하는지’ 탐색하기 위한 진로 교육</a:t>
              </a:r>
              <a:endParaRPr/>
            </a:p>
          </p:txBody>
        </p:sp>
      </p:grpSp>
      <p:grpSp>
        <p:nvGrpSpPr>
          <p:cNvPr id="564" name="Google Shape;564;p9"/>
          <p:cNvGrpSpPr/>
          <p:nvPr/>
        </p:nvGrpSpPr>
        <p:grpSpPr>
          <a:xfrm>
            <a:off x="6884508" y="968196"/>
            <a:ext cx="2950055" cy="701022"/>
            <a:chOff x="575693" y="4105536"/>
            <a:chExt cx="1625933" cy="701022"/>
          </a:xfrm>
        </p:grpSpPr>
        <p:sp>
          <p:nvSpPr>
            <p:cNvPr id="565" name="Google Shape;565;p9"/>
            <p:cNvSpPr txBox="1"/>
            <p:nvPr/>
          </p:nvSpPr>
          <p:spPr>
            <a:xfrm>
              <a:off x="578400" y="4395301"/>
              <a:ext cx="1617335" cy="411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r>
                <a:rPr lang="ko-KR" sz="11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SW 전문인력(강사) 파견으로 진로교육 </a:t>
              </a:r>
              <a:endParaRPr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환경 차이 극복</a:t>
              </a:r>
              <a:endParaRPr/>
            </a:p>
          </p:txBody>
        </p:sp>
        <p:sp>
          <p:nvSpPr>
            <p:cNvPr id="566" name="Google Shape;566;p9"/>
            <p:cNvSpPr txBox="1"/>
            <p:nvPr/>
          </p:nvSpPr>
          <p:spPr>
            <a:xfrm>
              <a:off x="575693" y="4105536"/>
              <a:ext cx="1625933" cy="24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36000" rIns="108000" bIns="36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인적 인프라 확장으로 도</a:t>
              </a:r>
              <a:r>
                <a:rPr lang="ko-KR" sz="11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∙</a:t>
              </a:r>
              <a:r>
                <a:rPr lang="ko-KR" sz="11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농간 진로교육 격차 해소</a:t>
              </a:r>
              <a:endParaRPr/>
            </a:p>
          </p:txBody>
        </p:sp>
      </p:grpSp>
      <p:sp>
        <p:nvSpPr>
          <p:cNvPr id="567" name="Google Shape;567;p9"/>
          <p:cNvSpPr/>
          <p:nvPr/>
        </p:nvSpPr>
        <p:spPr>
          <a:xfrm>
            <a:off x="4748124" y="4149578"/>
            <a:ext cx="3329734" cy="1554480"/>
          </a:xfrm>
          <a:prstGeom prst="ribbon2">
            <a:avLst>
              <a:gd name="adj1" fmla="val 16667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수민 디자인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수정 예정</a:t>
            </a:r>
            <a:endParaRPr/>
          </a:p>
        </p:txBody>
      </p:sp>
      <p:sp>
        <p:nvSpPr>
          <p:cNvPr id="568" name="Google Shape;568;p9"/>
          <p:cNvSpPr txBox="1"/>
          <p:nvPr/>
        </p:nvSpPr>
        <p:spPr>
          <a:xfrm>
            <a:off x="6436564" y="4329992"/>
            <a:ext cx="7209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작은학교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3996</Words>
  <Application>Microsoft Office PowerPoint</Application>
  <PresentationFormat>와이드스크린</PresentationFormat>
  <Paragraphs>825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Noto Sans Symbols</vt:lpstr>
      <vt:lpstr>Pretendard Medium</vt:lpstr>
      <vt:lpstr>Malgun Gothic</vt:lpstr>
      <vt:lpstr>Arial</vt:lpstr>
      <vt:lpstr>Calibri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3</cp:revision>
  <dcterms:created xsi:type="dcterms:W3CDTF">2025-01-14T08:34:51Z</dcterms:created>
  <dcterms:modified xsi:type="dcterms:W3CDTF">2025-01-31T00:54:53Z</dcterms:modified>
</cp:coreProperties>
</file>